
<file path=[Content_Types].xml><?xml version="1.0" encoding="utf-8"?>
<Types xmlns="http://schemas.openxmlformats.org/package/2006/content-types">
  <Default Extension="fntdata" ContentType="application/x-fontdata"/>
  <Default Extension="gif" ContentType="image/gif"/>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52"/>
  </p:notesMasterIdLst>
  <p:sldIdLst>
    <p:sldId id="256" r:id="rId2"/>
    <p:sldId id="257" r:id="rId3"/>
    <p:sldId id="305" r:id="rId4"/>
    <p:sldId id="306" r:id="rId5"/>
    <p:sldId id="446" r:id="rId6"/>
    <p:sldId id="447" r:id="rId7"/>
    <p:sldId id="448" r:id="rId8"/>
    <p:sldId id="449" r:id="rId9"/>
    <p:sldId id="450" r:id="rId10"/>
    <p:sldId id="451" r:id="rId11"/>
    <p:sldId id="452" r:id="rId12"/>
    <p:sldId id="453" r:id="rId13"/>
    <p:sldId id="456" r:id="rId14"/>
    <p:sldId id="458" r:id="rId15"/>
    <p:sldId id="457" r:id="rId16"/>
    <p:sldId id="459" r:id="rId17"/>
    <p:sldId id="460" r:id="rId18"/>
    <p:sldId id="462" r:id="rId19"/>
    <p:sldId id="463" r:id="rId20"/>
    <p:sldId id="300" r:id="rId21"/>
    <p:sldId id="261" r:id="rId22"/>
    <p:sldId id="301" r:id="rId23"/>
    <p:sldId id="262" r:id="rId24"/>
    <p:sldId id="263" r:id="rId25"/>
    <p:sldId id="302" r:id="rId26"/>
    <p:sldId id="264" r:id="rId27"/>
    <p:sldId id="265" r:id="rId28"/>
    <p:sldId id="303" r:id="rId29"/>
    <p:sldId id="304" r:id="rId30"/>
    <p:sldId id="266" r:id="rId31"/>
    <p:sldId id="418" r:id="rId32"/>
    <p:sldId id="417" r:id="rId33"/>
    <p:sldId id="419" r:id="rId34"/>
    <p:sldId id="420" r:id="rId35"/>
    <p:sldId id="421" r:id="rId36"/>
    <p:sldId id="422" r:id="rId37"/>
    <p:sldId id="423" r:id="rId38"/>
    <p:sldId id="424" r:id="rId39"/>
    <p:sldId id="425" r:id="rId40"/>
    <p:sldId id="426" r:id="rId41"/>
    <p:sldId id="427" r:id="rId42"/>
    <p:sldId id="428" r:id="rId43"/>
    <p:sldId id="429" r:id="rId44"/>
    <p:sldId id="430" r:id="rId45"/>
    <p:sldId id="431" r:id="rId46"/>
    <p:sldId id="325" r:id="rId47"/>
    <p:sldId id="274" r:id="rId48"/>
    <p:sldId id="310" r:id="rId49"/>
    <p:sldId id="318" r:id="rId50"/>
    <p:sldId id="312" r:id="rId51"/>
    <p:sldId id="313" r:id="rId52"/>
    <p:sldId id="314" r:id="rId53"/>
    <p:sldId id="315" r:id="rId54"/>
    <p:sldId id="317" r:id="rId55"/>
    <p:sldId id="319" r:id="rId56"/>
    <p:sldId id="342" r:id="rId57"/>
    <p:sldId id="343" r:id="rId58"/>
    <p:sldId id="415" r:id="rId59"/>
    <p:sldId id="416" r:id="rId60"/>
    <p:sldId id="320" r:id="rId61"/>
    <p:sldId id="321" r:id="rId62"/>
    <p:sldId id="344" r:id="rId63"/>
    <p:sldId id="345" r:id="rId64"/>
    <p:sldId id="322" r:id="rId65"/>
    <p:sldId id="323" r:id="rId66"/>
    <p:sldId id="269" r:id="rId67"/>
    <p:sldId id="326" r:id="rId68"/>
    <p:sldId id="411" r:id="rId69"/>
    <p:sldId id="327" r:id="rId70"/>
    <p:sldId id="412" r:id="rId71"/>
    <p:sldId id="328" r:id="rId72"/>
    <p:sldId id="436" r:id="rId73"/>
    <p:sldId id="329" r:id="rId74"/>
    <p:sldId id="432" r:id="rId75"/>
    <p:sldId id="435" r:id="rId76"/>
    <p:sldId id="433" r:id="rId77"/>
    <p:sldId id="434" r:id="rId78"/>
    <p:sldId id="276" r:id="rId79"/>
    <p:sldId id="330" r:id="rId80"/>
    <p:sldId id="331" r:id="rId81"/>
    <p:sldId id="438" r:id="rId82"/>
    <p:sldId id="275" r:id="rId83"/>
    <p:sldId id="437" r:id="rId84"/>
    <p:sldId id="273" r:id="rId85"/>
    <p:sldId id="280" r:id="rId86"/>
    <p:sldId id="333" r:id="rId87"/>
    <p:sldId id="334" r:id="rId88"/>
    <p:sldId id="335" r:id="rId89"/>
    <p:sldId id="336" r:id="rId90"/>
    <p:sldId id="337" r:id="rId91"/>
    <p:sldId id="338" r:id="rId92"/>
    <p:sldId id="339" r:id="rId93"/>
    <p:sldId id="340" r:id="rId94"/>
    <p:sldId id="341" r:id="rId95"/>
    <p:sldId id="370" r:id="rId96"/>
    <p:sldId id="371" r:id="rId97"/>
    <p:sldId id="372" r:id="rId98"/>
    <p:sldId id="358" r:id="rId99"/>
    <p:sldId id="373" r:id="rId100"/>
    <p:sldId id="374" r:id="rId101"/>
    <p:sldId id="375" r:id="rId102"/>
    <p:sldId id="376" r:id="rId103"/>
    <p:sldId id="377" r:id="rId104"/>
    <p:sldId id="378" r:id="rId105"/>
    <p:sldId id="379" r:id="rId106"/>
    <p:sldId id="380" r:id="rId107"/>
    <p:sldId id="381" r:id="rId108"/>
    <p:sldId id="382" r:id="rId109"/>
    <p:sldId id="439" r:id="rId110"/>
    <p:sldId id="383" r:id="rId111"/>
    <p:sldId id="384" r:id="rId112"/>
    <p:sldId id="440" r:id="rId113"/>
    <p:sldId id="385" r:id="rId114"/>
    <p:sldId id="441" r:id="rId115"/>
    <p:sldId id="386" r:id="rId116"/>
    <p:sldId id="387" r:id="rId117"/>
    <p:sldId id="388" r:id="rId118"/>
    <p:sldId id="389" r:id="rId119"/>
    <p:sldId id="442" r:id="rId120"/>
    <p:sldId id="390" r:id="rId121"/>
    <p:sldId id="443" r:id="rId122"/>
    <p:sldId id="391" r:id="rId123"/>
    <p:sldId id="392" r:id="rId124"/>
    <p:sldId id="444" r:id="rId125"/>
    <p:sldId id="393" r:id="rId126"/>
    <p:sldId id="394" r:id="rId127"/>
    <p:sldId id="395" r:id="rId128"/>
    <p:sldId id="445" r:id="rId129"/>
    <p:sldId id="396" r:id="rId130"/>
    <p:sldId id="397" r:id="rId131"/>
    <p:sldId id="398" r:id="rId132"/>
    <p:sldId id="399" r:id="rId133"/>
    <p:sldId id="400" r:id="rId134"/>
    <p:sldId id="401" r:id="rId135"/>
    <p:sldId id="403" r:id="rId136"/>
    <p:sldId id="404" r:id="rId137"/>
    <p:sldId id="405" r:id="rId138"/>
    <p:sldId id="406" r:id="rId139"/>
    <p:sldId id="407" r:id="rId140"/>
    <p:sldId id="409" r:id="rId141"/>
    <p:sldId id="408" r:id="rId142"/>
    <p:sldId id="464" r:id="rId143"/>
    <p:sldId id="465" r:id="rId144"/>
    <p:sldId id="466" r:id="rId145"/>
    <p:sldId id="467" r:id="rId146"/>
    <p:sldId id="468" r:id="rId147"/>
    <p:sldId id="469" r:id="rId148"/>
    <p:sldId id="470" r:id="rId149"/>
    <p:sldId id="410" r:id="rId150"/>
    <p:sldId id="279" r:id="rId151"/>
  </p:sldIdLst>
  <p:sldSz cx="9144000" cy="5143500" type="screen16x9"/>
  <p:notesSz cx="6858000" cy="9144000"/>
  <p:embeddedFontLst>
    <p:embeddedFont>
      <p:font typeface="Algerian" panose="04020705040A02060702" pitchFamily="82" charset="0"/>
      <p:regular r:id="rId153"/>
    </p:embeddedFont>
    <p:embeddedFont>
      <p:font typeface="Book Antiqua" panose="02040602050305030304" pitchFamily="18" charset="0"/>
      <p:regular r:id="rId154"/>
      <p:bold r:id="rId155"/>
      <p:italic r:id="rId156"/>
      <p:boldItalic r:id="rId157"/>
    </p:embeddedFont>
    <p:embeddedFont>
      <p:font typeface="Cabin" panose="020B0604020202020204" charset="0"/>
      <p:regular r:id="rId158"/>
      <p:bold r:id="rId159"/>
      <p:italic r:id="rId160"/>
      <p:boldItalic r:id="rId161"/>
    </p:embeddedFont>
    <p:embeddedFont>
      <p:font typeface="Copperplate Gothic Bold" panose="020E0705020206020404" pitchFamily="34" charset="0"/>
      <p:regular r:id="rId162"/>
    </p:embeddedFont>
    <p:embeddedFont>
      <p:font typeface="Epilogue" panose="020B0604020202020204" charset="0"/>
      <p:regular r:id="rId163"/>
      <p:bold r:id="rId164"/>
      <p:italic r:id="rId165"/>
      <p:boldItalic r:id="rId1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FDC1FB2-961E-4DF9-8D3D-DA060A076DBE}">
  <a:tblStyle styleId="{2FDC1FB2-961E-4DF9-8D3D-DA060A076DB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68" autoAdjust="0"/>
    <p:restoredTop sz="94660"/>
  </p:normalViewPr>
  <p:slideViewPr>
    <p:cSldViewPr snapToGrid="0">
      <p:cViewPr varScale="1">
        <p:scale>
          <a:sx n="90" d="100"/>
          <a:sy n="90" d="100"/>
        </p:scale>
        <p:origin x="102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font" Target="fonts/font7.fntdata"/><Relationship Id="rId170" Type="http://schemas.openxmlformats.org/officeDocument/2006/relationships/tableStyles" Target="tableStyle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font" Target="fonts/font8.fntdata"/><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font" Target="fonts/font9.fntdata"/><Relationship Id="rId166"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font" Target="fonts/font4.fntdata"/><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font" Target="fonts/font5.fntdata"/><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font" Target="fonts/font11.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font" Target="fonts/font1.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font" Target="fonts/font12.fntdata"/><Relationship Id="rId16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font" Target="fonts/font2.fntdata"/><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font" Target="fonts/font13.fntdata"/><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font" Target="fonts/font3.fntdata"/><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15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15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57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56,'5'-5,"2"-7,6-7,-1-1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90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6.37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15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13 1,'-5'0,"-2"0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50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8.51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8:34.35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57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56,'5'-5,"2"-7,6-7,-1-1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5.90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6.37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15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13 1,'-5'0,"-2"0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50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7.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6:48.51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2-30T17:28:34.35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media/image1.png>
</file>

<file path=ppt/media/image10.jpeg>
</file>

<file path=ppt/media/image11.jpeg>
</file>

<file path=ppt/media/image12.png>
</file>

<file path=ppt/media/image13.png>
</file>

<file path=ppt/media/image14.jpeg>
</file>

<file path=ppt/media/image15.gif>
</file>

<file path=ppt/media/image16.jpeg>
</file>

<file path=ppt/media/image17.jpeg>
</file>

<file path=ppt/media/image18.png>
</file>

<file path=ppt/media/image19.jpeg>
</file>

<file path=ppt/media/image2.jpg>
</file>

<file path=ppt/media/image20.jpeg>
</file>

<file path=ppt/media/image21.png>
</file>

<file path=ppt/media/image22.jpeg>
</file>

<file path=ppt/media/image23.png>
</file>

<file path=ppt/media/image24.jpeg>
</file>

<file path=ppt/media/image25.png>
</file>

<file path=ppt/media/image26.jpeg>
</file>

<file path=ppt/media/image27.png>
</file>

<file path=ppt/media/image28.jpeg>
</file>

<file path=ppt/media/image29.png>
</file>

<file path=ppt/media/image3.jfif>
</file>

<file path=ppt/media/image30.png>
</file>

<file path=ppt/media/image300.png>
</file>

<file path=ppt/media/image31.png>
</file>

<file path=ppt/media/image310.png>
</file>

<file path=ppt/media/image32.png>
</file>

<file path=ppt/media/image320.png>
</file>

<file path=ppt/media/image33.jpeg>
</file>

<file path=ppt/media/image34.png>
</file>

<file path=ppt/media/image35.png>
</file>

<file path=ppt/media/image36.png>
</file>

<file path=ppt/media/image37.jpeg>
</file>

<file path=ppt/media/image38.gif>
</file>

<file path=ppt/media/image39.jpg>
</file>

<file path=ppt/media/image4.jpg>
</file>

<file path=ppt/media/image40.jpeg>
</file>

<file path=ppt/media/image41.png>
</file>

<file path=ppt/media/image42.png>
</file>

<file path=ppt/media/image43.png>
</file>

<file path=ppt/media/image44.png>
</file>

<file path=ppt/media/image45.png>
</file>

<file path=ppt/media/image46.jpeg>
</file>

<file path=ppt/media/image47.jpeg>
</file>

<file path=ppt/media/image48.jpeg>
</file>

<file path=ppt/media/image49.jpeg>
</file>

<file path=ppt/media/image5.png>
</file>

<file path=ppt/media/image50.jpeg>
</file>

<file path=ppt/media/image51.jpeg>
</file>

<file path=ppt/media/image52.jpeg>
</file>

<file path=ppt/media/image53.png>
</file>

<file path=ppt/media/image54.png>
</file>

<file path=ppt/media/image55.jpeg>
</file>

<file path=ppt/media/image56.jpeg>
</file>

<file path=ppt/media/image57.png>
</file>

<file path=ppt/media/image58.png>
</file>

<file path=ppt/media/image59.png>
</file>

<file path=ppt/media/image6.jpeg>
</file>

<file path=ppt/media/image60.png>
</file>

<file path=ppt/media/image61.png>
</file>

<file path=ppt/media/image62.png>
</file>

<file path=ppt/media/image63.jpeg>
</file>

<file path=ppt/media/image64.jpeg>
</file>

<file path=ppt/media/image65.png>
</file>

<file path=ppt/media/image66.png>
</file>

<file path=ppt/media/image67.png>
</file>

<file path=ppt/media/image68.png>
</file>

<file path=ppt/media/image69.png>
</file>

<file path=ppt/media/image7.png>
</file>

<file path=ppt/media/image70.gif>
</file>

<file path=ppt/media/image71.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804511"/>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1628123"/>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391492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3475851"/>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2752249"/>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1071430"/>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017763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57339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7316629"/>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979861"/>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7913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8736742"/>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5073137"/>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258384"/>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720021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0195924"/>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8813458"/>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0084215"/>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14c2555d3ae_0_2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14c2555d3ae_0_2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6802116"/>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1238702"/>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1325723"/>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3982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0243442"/>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6385139"/>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931699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6987200"/>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98520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2217758"/>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0279412"/>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0633527"/>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1222440"/>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8675805"/>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45479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6296753"/>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1000134"/>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6122349"/>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5907441"/>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2976461"/>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3091677"/>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3833508"/>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0993582"/>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1809456"/>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0435643"/>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9881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2455264"/>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4812192"/>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4814018"/>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8313408"/>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g14c2555d3ae_0_3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8" name="Google Shape;1068;g14c2555d3ae_0_3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91471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30935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06210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4c2555d3ae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4c2555d3ae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96073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14c2555d3ae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14c2555d3ae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790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2635377fd5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635377fd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42296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14c2555d3ae_0_8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14c2555d3ae_0_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09555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14c2555d3ae_0_2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14c2555d3ae_0_2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14c2555d3ae_0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14c2555d3ae_0_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82361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14c2555d3ae_0_2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14c2555d3ae_0_2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4394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4729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2635377fd5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635377fd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66742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14c2555d3ae_0_1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14c2555d3ae_0_1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36042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96872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14c2555d3ae_0_1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14c2555d3ae_0_1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35922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63652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13810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14c2555d3ae_0_1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14c2555d3ae_0_1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01833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42942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49512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14c2555d3ae_0_1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14c2555d3ae_0_1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6069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4c2555d3ae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4c2555d3ae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76081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6326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3028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14c2555d3ae_0_1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14c2555d3ae_0_1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75210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136446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586569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14c2555d3ae_0_1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14c2555d3ae_0_1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777382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462340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90094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0965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223497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866872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639651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026558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12779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092872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357327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055989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899483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71681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8700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436317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684446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705995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886411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890714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90060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42630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6932aa48a2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6932aa48a2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6932aa48a2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6932aa48a2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67107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870786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7427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831473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938873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327401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805266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997046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684194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021707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437803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036775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
        <p:cNvGrpSpPr/>
        <p:nvPr/>
      </p:nvGrpSpPr>
      <p:grpSpPr>
        <a:xfrm>
          <a:off x="0" y="0"/>
          <a:ext cx="0" cy="0"/>
          <a:chOff x="0" y="0"/>
          <a:chExt cx="0" cy="0"/>
        </a:xfrm>
      </p:grpSpPr>
      <p:sp>
        <p:nvSpPr>
          <p:cNvPr id="1016" name="Google Shape;1016;g14c2555d3ae_0_3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 name="Google Shape;1017;g14c2555d3ae_0_3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86428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747865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360901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600040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14c2555d3ae_0_1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14c2555d3ae_0_1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14c2555d3ae_0_1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14c2555d3ae_0_1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947955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c6f6f4ce3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 name="Google Shape;1087;gc6f6f4ce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14c2555d3ae_0_2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14c2555d3ae_0_2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9737238"/>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217339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679582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97988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4c2555d3ae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4c2555d3ae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730236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645274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766401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158443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2122450"/>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01331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457089"/>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533292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4c2555d3ae_0_2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4c2555d3ae_0_2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099513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9132340"/>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4c2555d3ae_0_1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4c2555d3ae_0_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45212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97000" y="1197178"/>
            <a:ext cx="7727022" cy="2792412"/>
          </a:xfrm>
          <a:custGeom>
            <a:avLst/>
            <a:gdLst/>
            <a:ahLst/>
            <a:cxnLst/>
            <a:rect l="l" t="t" r="r" b="b"/>
            <a:pathLst>
              <a:path w="41831" h="15117" extrusionOk="0">
                <a:moveTo>
                  <a:pt x="1074" y="0"/>
                </a:moveTo>
                <a:lnTo>
                  <a:pt x="40757" y="0"/>
                </a:lnTo>
                <a:cubicBezTo>
                  <a:pt x="41345" y="0"/>
                  <a:pt x="41831" y="483"/>
                  <a:pt x="41831" y="1076"/>
                </a:cubicBezTo>
                <a:lnTo>
                  <a:pt x="41831" y="14043"/>
                </a:lnTo>
                <a:cubicBezTo>
                  <a:pt x="41831" y="14631"/>
                  <a:pt x="41347" y="15116"/>
                  <a:pt x="40757" y="15116"/>
                </a:cubicBezTo>
                <a:lnTo>
                  <a:pt x="1074" y="15116"/>
                </a:lnTo>
                <a:cubicBezTo>
                  <a:pt x="486" y="15116"/>
                  <a:pt x="1" y="14633"/>
                  <a:pt x="1" y="14043"/>
                </a:cubicBezTo>
                <a:lnTo>
                  <a:pt x="1" y="1076"/>
                </a:lnTo>
                <a:cubicBezTo>
                  <a:pt x="1" y="481"/>
                  <a:pt x="484" y="0"/>
                  <a:pt x="1074" y="0"/>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subTitle" idx="1"/>
          </p:nvPr>
        </p:nvSpPr>
        <p:spPr>
          <a:xfrm rot="-546">
            <a:off x="956175" y="4045951"/>
            <a:ext cx="3776700" cy="42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txBox="1">
            <a:spLocks noGrp="1"/>
          </p:cNvSpPr>
          <p:nvPr>
            <p:ph type="ctrTitle"/>
          </p:nvPr>
        </p:nvSpPr>
        <p:spPr>
          <a:xfrm>
            <a:off x="956175" y="1296625"/>
            <a:ext cx="4732500" cy="25287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13" name="Google Shape;13;p2"/>
          <p:cNvGrpSpPr/>
          <p:nvPr/>
        </p:nvGrpSpPr>
        <p:grpSpPr>
          <a:xfrm>
            <a:off x="520563" y="326550"/>
            <a:ext cx="8079900" cy="426900"/>
            <a:chOff x="552450" y="401675"/>
            <a:chExt cx="8079900" cy="426900"/>
          </a:xfrm>
        </p:grpSpPr>
        <p:sp>
          <p:nvSpPr>
            <p:cNvPr id="14" name="Google Shape;14;p2"/>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1"/>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52"/>
        <p:cNvGrpSpPr/>
        <p:nvPr/>
      </p:nvGrpSpPr>
      <p:grpSpPr>
        <a:xfrm>
          <a:off x="0" y="0"/>
          <a:ext cx="0" cy="0"/>
          <a:chOff x="0" y="0"/>
          <a:chExt cx="0" cy="0"/>
        </a:xfrm>
      </p:grpSpPr>
      <p:grpSp>
        <p:nvGrpSpPr>
          <p:cNvPr id="153" name="Google Shape;153;p13"/>
          <p:cNvGrpSpPr/>
          <p:nvPr/>
        </p:nvGrpSpPr>
        <p:grpSpPr>
          <a:xfrm>
            <a:off x="520563" y="326550"/>
            <a:ext cx="8079900" cy="426900"/>
            <a:chOff x="552450" y="401675"/>
            <a:chExt cx="8079900" cy="426900"/>
          </a:xfrm>
        </p:grpSpPr>
        <p:sp>
          <p:nvSpPr>
            <p:cNvPr id="154" name="Google Shape;154;p13"/>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13"/>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txBox="1">
            <a:spLocks noGrp="1"/>
          </p:cNvSpPr>
          <p:nvPr>
            <p:ph type="title"/>
          </p:nvPr>
        </p:nvSpPr>
        <p:spPr>
          <a:xfrm>
            <a:off x="2240456" y="1985865"/>
            <a:ext cx="1883700" cy="402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60" name="Google Shape;160;p13"/>
          <p:cNvSpPr txBox="1">
            <a:spLocks noGrp="1"/>
          </p:cNvSpPr>
          <p:nvPr>
            <p:ph type="subTitle" idx="1"/>
          </p:nvPr>
        </p:nvSpPr>
        <p:spPr>
          <a:xfrm>
            <a:off x="2079550" y="2426200"/>
            <a:ext cx="22296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161" name="Google Shape;161;p13"/>
          <p:cNvSpPr txBox="1">
            <a:spLocks noGrp="1"/>
          </p:cNvSpPr>
          <p:nvPr>
            <p:ph type="title" idx="2" hasCustomPrompt="1"/>
          </p:nvPr>
        </p:nvSpPr>
        <p:spPr>
          <a:xfrm rot="1296">
            <a:off x="4795982" y="3370397"/>
            <a:ext cx="795600" cy="593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62" name="Google Shape;162;p13"/>
          <p:cNvSpPr txBox="1">
            <a:spLocks noGrp="1"/>
          </p:cNvSpPr>
          <p:nvPr>
            <p:ph type="title" idx="3" hasCustomPrompt="1"/>
          </p:nvPr>
        </p:nvSpPr>
        <p:spPr>
          <a:xfrm>
            <a:off x="881056" y="3370847"/>
            <a:ext cx="795600" cy="593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63" name="Google Shape;163;p13"/>
          <p:cNvSpPr txBox="1">
            <a:spLocks noGrp="1"/>
          </p:cNvSpPr>
          <p:nvPr>
            <p:ph type="title" idx="4"/>
          </p:nvPr>
        </p:nvSpPr>
        <p:spPr>
          <a:xfrm>
            <a:off x="2242402" y="3341825"/>
            <a:ext cx="1879800" cy="400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64" name="Google Shape;164;p13"/>
          <p:cNvSpPr txBox="1">
            <a:spLocks noGrp="1"/>
          </p:cNvSpPr>
          <p:nvPr>
            <p:ph type="subTitle" idx="5"/>
          </p:nvPr>
        </p:nvSpPr>
        <p:spPr>
          <a:xfrm>
            <a:off x="2087410" y="3782550"/>
            <a:ext cx="2229600" cy="53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165" name="Google Shape;165;p13"/>
          <p:cNvSpPr txBox="1">
            <a:spLocks noGrp="1"/>
          </p:cNvSpPr>
          <p:nvPr>
            <p:ph type="title" idx="6"/>
          </p:nvPr>
        </p:nvSpPr>
        <p:spPr>
          <a:xfrm>
            <a:off x="6109156" y="3339725"/>
            <a:ext cx="1883700" cy="402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6" name="Google Shape;166;p13"/>
          <p:cNvSpPr txBox="1">
            <a:spLocks noGrp="1"/>
          </p:cNvSpPr>
          <p:nvPr>
            <p:ph type="subTitle" idx="7"/>
          </p:nvPr>
        </p:nvSpPr>
        <p:spPr>
          <a:xfrm>
            <a:off x="5932350" y="3782554"/>
            <a:ext cx="2237400" cy="53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67" name="Google Shape;167;p13"/>
          <p:cNvSpPr txBox="1">
            <a:spLocks noGrp="1"/>
          </p:cNvSpPr>
          <p:nvPr>
            <p:ph type="title" idx="8"/>
          </p:nvPr>
        </p:nvSpPr>
        <p:spPr>
          <a:xfrm>
            <a:off x="6109156" y="1985865"/>
            <a:ext cx="1883700" cy="402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8" name="Google Shape;168;p13"/>
          <p:cNvSpPr txBox="1">
            <a:spLocks noGrp="1"/>
          </p:cNvSpPr>
          <p:nvPr>
            <p:ph type="subTitle" idx="9"/>
          </p:nvPr>
        </p:nvSpPr>
        <p:spPr>
          <a:xfrm>
            <a:off x="5932362" y="2424850"/>
            <a:ext cx="2237400" cy="53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69" name="Google Shape;169;p13"/>
          <p:cNvSpPr txBox="1">
            <a:spLocks noGrp="1"/>
          </p:cNvSpPr>
          <p:nvPr>
            <p:ph type="title" idx="13" hasCustomPrompt="1"/>
          </p:nvPr>
        </p:nvSpPr>
        <p:spPr>
          <a:xfrm rot="1296">
            <a:off x="4795981" y="1964342"/>
            <a:ext cx="795600" cy="593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70" name="Google Shape;170;p13"/>
          <p:cNvSpPr txBox="1">
            <a:spLocks noGrp="1"/>
          </p:cNvSpPr>
          <p:nvPr>
            <p:ph type="title" idx="14" hasCustomPrompt="1"/>
          </p:nvPr>
        </p:nvSpPr>
        <p:spPr>
          <a:xfrm rot="1302">
            <a:off x="882700" y="1964200"/>
            <a:ext cx="792300" cy="593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71" name="Google Shape;171;p13"/>
          <p:cNvSpPr txBox="1">
            <a:spLocks noGrp="1"/>
          </p:cNvSpPr>
          <p:nvPr>
            <p:ph type="title" idx="15"/>
          </p:nvPr>
        </p:nvSpPr>
        <p:spPr>
          <a:xfrm>
            <a:off x="720000" y="935913"/>
            <a:ext cx="7704000" cy="5643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72" name="Google Shape;172;p13"/>
          <p:cNvGrpSpPr/>
          <p:nvPr/>
        </p:nvGrpSpPr>
        <p:grpSpPr>
          <a:xfrm>
            <a:off x="7764407" y="575481"/>
            <a:ext cx="1308352" cy="1308606"/>
            <a:chOff x="7764407" y="575481"/>
            <a:chExt cx="1308352" cy="1308606"/>
          </a:xfrm>
        </p:grpSpPr>
        <p:sp>
          <p:nvSpPr>
            <p:cNvPr id="173" name="Google Shape;173;p13"/>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3"/>
            <p:cNvGrpSpPr/>
            <p:nvPr/>
          </p:nvGrpSpPr>
          <p:grpSpPr>
            <a:xfrm rot="-846281">
              <a:off x="7879557" y="690583"/>
              <a:ext cx="1078052" cy="1078403"/>
              <a:chOff x="5759760" y="3433415"/>
              <a:chExt cx="583422" cy="583612"/>
            </a:xfrm>
          </p:grpSpPr>
          <p:sp>
            <p:nvSpPr>
              <p:cNvPr id="175" name="Google Shape;175;p13"/>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3"/>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3"/>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9" name="Google Shape;179;p13"/>
          <p:cNvSpPr/>
          <p:nvPr/>
        </p:nvSpPr>
        <p:spPr>
          <a:xfrm>
            <a:off x="7455971" y="575487"/>
            <a:ext cx="593886" cy="59399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80"/>
        <p:cNvGrpSpPr/>
        <p:nvPr/>
      </p:nvGrpSpPr>
      <p:grpSpPr>
        <a:xfrm>
          <a:off x="0" y="0"/>
          <a:ext cx="0" cy="0"/>
          <a:chOff x="0" y="0"/>
          <a:chExt cx="0" cy="0"/>
        </a:xfrm>
      </p:grpSpPr>
      <p:grpSp>
        <p:nvGrpSpPr>
          <p:cNvPr id="181" name="Google Shape;181;p14"/>
          <p:cNvGrpSpPr/>
          <p:nvPr/>
        </p:nvGrpSpPr>
        <p:grpSpPr>
          <a:xfrm>
            <a:off x="1160658" y="717681"/>
            <a:ext cx="6822668" cy="360474"/>
            <a:chOff x="552450" y="401675"/>
            <a:chExt cx="8079900" cy="426900"/>
          </a:xfrm>
        </p:grpSpPr>
        <p:sp>
          <p:nvSpPr>
            <p:cNvPr id="182" name="Google Shape;182;p14"/>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4"/>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4"/>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4"/>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 name="Google Shape;186;p14"/>
          <p:cNvSpPr/>
          <p:nvPr/>
        </p:nvSpPr>
        <p:spPr>
          <a:xfrm>
            <a:off x="1160653" y="1133608"/>
            <a:ext cx="6822600" cy="32922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txBox="1">
            <a:spLocks noGrp="1"/>
          </p:cNvSpPr>
          <p:nvPr>
            <p:ph type="title"/>
          </p:nvPr>
        </p:nvSpPr>
        <p:spPr>
          <a:xfrm rot="-732">
            <a:off x="2457400" y="3203847"/>
            <a:ext cx="4229100" cy="604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88" name="Google Shape;188;p14"/>
          <p:cNvSpPr txBox="1">
            <a:spLocks noGrp="1"/>
          </p:cNvSpPr>
          <p:nvPr>
            <p:ph type="subTitle" idx="1"/>
          </p:nvPr>
        </p:nvSpPr>
        <p:spPr>
          <a:xfrm>
            <a:off x="2457400" y="1533250"/>
            <a:ext cx="4229100" cy="159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bg>
      <p:bgPr>
        <a:solidFill>
          <a:schemeClr val="lt1"/>
        </a:solidFill>
        <a:effectLst/>
      </p:bgPr>
    </p:bg>
    <p:spTree>
      <p:nvGrpSpPr>
        <p:cNvPr id="1" name="Shape 189"/>
        <p:cNvGrpSpPr/>
        <p:nvPr/>
      </p:nvGrpSpPr>
      <p:grpSpPr>
        <a:xfrm>
          <a:off x="0" y="0"/>
          <a:ext cx="0" cy="0"/>
          <a:chOff x="0" y="0"/>
          <a:chExt cx="0" cy="0"/>
        </a:xfrm>
      </p:grpSpPr>
      <p:sp>
        <p:nvSpPr>
          <p:cNvPr id="190" name="Google Shape;190;p15"/>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 name="Google Shape;191;p15"/>
          <p:cNvGrpSpPr/>
          <p:nvPr/>
        </p:nvGrpSpPr>
        <p:grpSpPr>
          <a:xfrm>
            <a:off x="520563" y="326550"/>
            <a:ext cx="8079900" cy="426900"/>
            <a:chOff x="552450" y="401675"/>
            <a:chExt cx="8079900" cy="426900"/>
          </a:xfrm>
        </p:grpSpPr>
        <p:sp>
          <p:nvSpPr>
            <p:cNvPr id="192" name="Google Shape;192;p15"/>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15"/>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7" name="Google Shape;197;p15"/>
          <p:cNvSpPr/>
          <p:nvPr/>
        </p:nvSpPr>
        <p:spPr>
          <a:xfrm>
            <a:off x="6706361" y="974537"/>
            <a:ext cx="699681" cy="197401"/>
          </a:xfrm>
          <a:custGeom>
            <a:avLst/>
            <a:gdLst/>
            <a:ahLst/>
            <a:cxnLst/>
            <a:rect l="l" t="t" r="r" b="b"/>
            <a:pathLst>
              <a:path w="5508" h="1554" extrusionOk="0">
                <a:moveTo>
                  <a:pt x="778" y="1"/>
                </a:moveTo>
                <a:lnTo>
                  <a:pt x="4732" y="1"/>
                </a:lnTo>
                <a:cubicBezTo>
                  <a:pt x="5158" y="1"/>
                  <a:pt x="5508" y="350"/>
                  <a:pt x="5508" y="776"/>
                </a:cubicBezTo>
                <a:lnTo>
                  <a:pt x="5508" y="776"/>
                </a:lnTo>
                <a:cubicBezTo>
                  <a:pt x="5508" y="1204"/>
                  <a:pt x="5158" y="1553"/>
                  <a:pt x="4732" y="1553"/>
                </a:cubicBezTo>
                <a:lnTo>
                  <a:pt x="778" y="1553"/>
                </a:lnTo>
                <a:cubicBezTo>
                  <a:pt x="352" y="1553"/>
                  <a:pt x="3" y="1204"/>
                  <a:pt x="3" y="776"/>
                </a:cubicBezTo>
                <a:lnTo>
                  <a:pt x="3" y="776"/>
                </a:lnTo>
                <a:cubicBezTo>
                  <a:pt x="1" y="350"/>
                  <a:pt x="350"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5"/>
          <p:cNvGrpSpPr/>
          <p:nvPr/>
        </p:nvGrpSpPr>
        <p:grpSpPr>
          <a:xfrm rot="1454574">
            <a:off x="7429934" y="440631"/>
            <a:ext cx="1199725" cy="1169337"/>
            <a:chOff x="7352643" y="433005"/>
            <a:chExt cx="1199742" cy="1169354"/>
          </a:xfrm>
        </p:grpSpPr>
        <p:sp>
          <p:nvSpPr>
            <p:cNvPr id="199" name="Google Shape;199;p15"/>
            <p:cNvSpPr/>
            <p:nvPr/>
          </p:nvSpPr>
          <p:spPr>
            <a:xfrm rot="-562243">
              <a:off x="7524655" y="539535"/>
              <a:ext cx="956261" cy="95626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rot="-9675424">
              <a:off x="7476279" y="557078"/>
              <a:ext cx="921645" cy="921645"/>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rot="-9675424">
              <a:off x="7722870" y="932008"/>
              <a:ext cx="503703" cy="516228"/>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rot="-9675424">
              <a:off x="7501831" y="548847"/>
              <a:ext cx="847906" cy="768734"/>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5"/>
          <p:cNvSpPr/>
          <p:nvPr/>
        </p:nvSpPr>
        <p:spPr>
          <a:xfrm>
            <a:off x="5887211" y="974537"/>
            <a:ext cx="699681" cy="197401"/>
          </a:xfrm>
          <a:custGeom>
            <a:avLst/>
            <a:gdLst/>
            <a:ahLst/>
            <a:cxnLst/>
            <a:rect l="l" t="t" r="r" b="b"/>
            <a:pathLst>
              <a:path w="5508" h="1554" extrusionOk="0">
                <a:moveTo>
                  <a:pt x="778" y="1"/>
                </a:moveTo>
                <a:lnTo>
                  <a:pt x="4732" y="1"/>
                </a:lnTo>
                <a:cubicBezTo>
                  <a:pt x="5158" y="1"/>
                  <a:pt x="5508" y="350"/>
                  <a:pt x="5508" y="776"/>
                </a:cubicBezTo>
                <a:lnTo>
                  <a:pt x="5508" y="776"/>
                </a:lnTo>
                <a:cubicBezTo>
                  <a:pt x="5508" y="1204"/>
                  <a:pt x="5158" y="1553"/>
                  <a:pt x="4732" y="1553"/>
                </a:cubicBezTo>
                <a:lnTo>
                  <a:pt x="778" y="1553"/>
                </a:lnTo>
                <a:cubicBezTo>
                  <a:pt x="352" y="1553"/>
                  <a:pt x="3" y="1204"/>
                  <a:pt x="3" y="776"/>
                </a:cubicBezTo>
                <a:lnTo>
                  <a:pt x="3" y="776"/>
                </a:lnTo>
                <a:cubicBezTo>
                  <a:pt x="1" y="350"/>
                  <a:pt x="350" y="1"/>
                  <a:pt x="7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 name="Google Shape;204;p15"/>
          <p:cNvGrpSpPr/>
          <p:nvPr/>
        </p:nvGrpSpPr>
        <p:grpSpPr>
          <a:xfrm rot="2954896">
            <a:off x="168653" y="4078555"/>
            <a:ext cx="862337" cy="840495"/>
            <a:chOff x="7352643" y="433005"/>
            <a:chExt cx="1199742" cy="1169354"/>
          </a:xfrm>
        </p:grpSpPr>
        <p:sp>
          <p:nvSpPr>
            <p:cNvPr id="205" name="Google Shape;205;p15"/>
            <p:cNvSpPr/>
            <p:nvPr/>
          </p:nvSpPr>
          <p:spPr>
            <a:xfrm rot="-562243">
              <a:off x="7524655" y="539535"/>
              <a:ext cx="956261" cy="95626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rot="-9675424">
              <a:off x="7476279" y="557078"/>
              <a:ext cx="921645" cy="921645"/>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rot="-9675424">
              <a:off x="7722870" y="932008"/>
              <a:ext cx="503703" cy="516228"/>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rot="-9675424">
              <a:off x="7501831" y="548847"/>
              <a:ext cx="847906" cy="768734"/>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1_2">
    <p:bg>
      <p:bgPr>
        <a:solidFill>
          <a:schemeClr val="lt1"/>
        </a:solidFill>
        <a:effectLst/>
      </p:bgPr>
    </p:bg>
    <p:spTree>
      <p:nvGrpSpPr>
        <p:cNvPr id="1" name="Shape 209"/>
        <p:cNvGrpSpPr/>
        <p:nvPr/>
      </p:nvGrpSpPr>
      <p:grpSpPr>
        <a:xfrm>
          <a:off x="0" y="0"/>
          <a:ext cx="0" cy="0"/>
          <a:chOff x="0" y="0"/>
          <a:chExt cx="0" cy="0"/>
        </a:xfrm>
      </p:grpSpPr>
      <p:sp>
        <p:nvSpPr>
          <p:cNvPr id="210" name="Google Shape;210;p16"/>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 name="Google Shape;211;p16"/>
          <p:cNvGrpSpPr/>
          <p:nvPr/>
        </p:nvGrpSpPr>
        <p:grpSpPr>
          <a:xfrm>
            <a:off x="520563" y="326550"/>
            <a:ext cx="8079900" cy="426900"/>
            <a:chOff x="552450" y="401675"/>
            <a:chExt cx="8079900" cy="426900"/>
          </a:xfrm>
        </p:grpSpPr>
        <p:sp>
          <p:nvSpPr>
            <p:cNvPr id="212" name="Google Shape;212;p16"/>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6"/>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6"/>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16"/>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17" name="Google Shape;217;p16"/>
          <p:cNvGrpSpPr/>
          <p:nvPr/>
        </p:nvGrpSpPr>
        <p:grpSpPr>
          <a:xfrm rot="-697191">
            <a:off x="7107083" y="288061"/>
            <a:ext cx="1034120" cy="1034321"/>
            <a:chOff x="7764407" y="575481"/>
            <a:chExt cx="1308352" cy="1308606"/>
          </a:xfrm>
        </p:grpSpPr>
        <p:sp>
          <p:nvSpPr>
            <p:cNvPr id="218" name="Google Shape;218;p16"/>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16"/>
            <p:cNvGrpSpPr/>
            <p:nvPr/>
          </p:nvGrpSpPr>
          <p:grpSpPr>
            <a:xfrm rot="-846281">
              <a:off x="7879557" y="690583"/>
              <a:ext cx="1078052" cy="1078403"/>
              <a:chOff x="5759760" y="3433415"/>
              <a:chExt cx="583422" cy="583612"/>
            </a:xfrm>
          </p:grpSpPr>
          <p:sp>
            <p:nvSpPr>
              <p:cNvPr id="220" name="Google Shape;220;p16"/>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6"/>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6"/>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4" name="Google Shape;224;p16"/>
          <p:cNvGrpSpPr/>
          <p:nvPr/>
        </p:nvGrpSpPr>
        <p:grpSpPr>
          <a:xfrm rot="-697191">
            <a:off x="8087197" y="914503"/>
            <a:ext cx="673607" cy="673738"/>
            <a:chOff x="7764407" y="575481"/>
            <a:chExt cx="1308352" cy="1308606"/>
          </a:xfrm>
        </p:grpSpPr>
        <p:sp>
          <p:nvSpPr>
            <p:cNvPr id="225" name="Google Shape;225;p16"/>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16"/>
            <p:cNvGrpSpPr/>
            <p:nvPr/>
          </p:nvGrpSpPr>
          <p:grpSpPr>
            <a:xfrm rot="-846281">
              <a:off x="7879557" y="690583"/>
              <a:ext cx="1078052" cy="1078403"/>
              <a:chOff x="5759760" y="3433415"/>
              <a:chExt cx="583422" cy="583612"/>
            </a:xfrm>
          </p:grpSpPr>
          <p:sp>
            <p:nvSpPr>
              <p:cNvPr id="227" name="Google Shape;227;p16"/>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6"/>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6"/>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6"/>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3">
  <p:cSld name="TITLE_ONLY_1_3">
    <p:bg>
      <p:bgPr>
        <a:solidFill>
          <a:schemeClr val="lt1"/>
        </a:solidFill>
        <a:effectLst/>
      </p:bgPr>
    </p:bg>
    <p:spTree>
      <p:nvGrpSpPr>
        <p:cNvPr id="1" name="Shape 231"/>
        <p:cNvGrpSpPr/>
        <p:nvPr/>
      </p:nvGrpSpPr>
      <p:grpSpPr>
        <a:xfrm>
          <a:off x="0" y="0"/>
          <a:ext cx="0" cy="0"/>
          <a:chOff x="0" y="0"/>
          <a:chExt cx="0" cy="0"/>
        </a:xfrm>
      </p:grpSpPr>
      <p:sp>
        <p:nvSpPr>
          <p:cNvPr id="232" name="Google Shape;232;p17"/>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17"/>
          <p:cNvGrpSpPr/>
          <p:nvPr/>
        </p:nvGrpSpPr>
        <p:grpSpPr>
          <a:xfrm>
            <a:off x="520563" y="326550"/>
            <a:ext cx="8079900" cy="426900"/>
            <a:chOff x="552450" y="401675"/>
            <a:chExt cx="8079900" cy="426900"/>
          </a:xfrm>
        </p:grpSpPr>
        <p:sp>
          <p:nvSpPr>
            <p:cNvPr id="234" name="Google Shape;234;p17"/>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7"/>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7"/>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7"/>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17"/>
          <p:cNvSpPr txBox="1">
            <a:spLocks noGrp="1"/>
          </p:cNvSpPr>
          <p:nvPr>
            <p:ph type="title"/>
          </p:nvPr>
        </p:nvSpPr>
        <p:spPr>
          <a:xfrm>
            <a:off x="720000" y="969225"/>
            <a:ext cx="3852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9" name="Google Shape;239;p17"/>
          <p:cNvSpPr/>
          <p:nvPr/>
        </p:nvSpPr>
        <p:spPr>
          <a:xfrm rot="423713">
            <a:off x="494816" y="3568421"/>
            <a:ext cx="440976" cy="441097"/>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7"/>
          <p:cNvSpPr/>
          <p:nvPr/>
        </p:nvSpPr>
        <p:spPr>
          <a:xfrm rot="-3237051" flipH="1">
            <a:off x="-70552" y="3201499"/>
            <a:ext cx="1457989" cy="1186350"/>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5">
  <p:cSld name="TITLE_ONLY_1_1">
    <p:bg>
      <p:bgPr>
        <a:solidFill>
          <a:schemeClr val="accent2"/>
        </a:solidFill>
        <a:effectLst/>
      </p:bgPr>
    </p:bg>
    <p:spTree>
      <p:nvGrpSpPr>
        <p:cNvPr id="1" name="Shape 258"/>
        <p:cNvGrpSpPr/>
        <p:nvPr/>
      </p:nvGrpSpPr>
      <p:grpSpPr>
        <a:xfrm>
          <a:off x="0" y="0"/>
          <a:ext cx="0" cy="0"/>
          <a:chOff x="0" y="0"/>
          <a:chExt cx="0" cy="0"/>
        </a:xfrm>
      </p:grpSpPr>
      <p:sp>
        <p:nvSpPr>
          <p:cNvPr id="259" name="Google Shape;259;p19"/>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9"/>
          <p:cNvGrpSpPr/>
          <p:nvPr/>
        </p:nvGrpSpPr>
        <p:grpSpPr>
          <a:xfrm>
            <a:off x="520563" y="326550"/>
            <a:ext cx="8079900" cy="426900"/>
            <a:chOff x="552450" y="401675"/>
            <a:chExt cx="8079900" cy="426900"/>
          </a:xfrm>
        </p:grpSpPr>
        <p:sp>
          <p:nvSpPr>
            <p:cNvPr id="261" name="Google Shape;261;p19"/>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 name="Google Shape;265;p19"/>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66" name="Google Shape;266;p19"/>
          <p:cNvGrpSpPr/>
          <p:nvPr/>
        </p:nvGrpSpPr>
        <p:grpSpPr>
          <a:xfrm rot="823452">
            <a:off x="8072400" y="847312"/>
            <a:ext cx="912772" cy="1009338"/>
            <a:chOff x="1191357" y="3451057"/>
            <a:chExt cx="597555" cy="660773"/>
          </a:xfrm>
        </p:grpSpPr>
        <p:sp>
          <p:nvSpPr>
            <p:cNvPr id="267" name="Google Shape;267;p19"/>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MAIN_POINT_1">
    <p:spTree>
      <p:nvGrpSpPr>
        <p:cNvPr id="1" name="Shape 272"/>
        <p:cNvGrpSpPr/>
        <p:nvPr/>
      </p:nvGrpSpPr>
      <p:grpSpPr>
        <a:xfrm>
          <a:off x="0" y="0"/>
          <a:ext cx="0" cy="0"/>
          <a:chOff x="0" y="0"/>
          <a:chExt cx="0" cy="0"/>
        </a:xfrm>
      </p:grpSpPr>
      <p:sp>
        <p:nvSpPr>
          <p:cNvPr id="273" name="Google Shape;273;p20"/>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 name="Google Shape;274;p20"/>
          <p:cNvGrpSpPr/>
          <p:nvPr/>
        </p:nvGrpSpPr>
        <p:grpSpPr>
          <a:xfrm>
            <a:off x="520563" y="326550"/>
            <a:ext cx="8079900" cy="426900"/>
            <a:chOff x="552450" y="401675"/>
            <a:chExt cx="8079900" cy="426900"/>
          </a:xfrm>
        </p:grpSpPr>
        <p:sp>
          <p:nvSpPr>
            <p:cNvPr id="275" name="Google Shape;275;p20"/>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0"/>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0"/>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20"/>
          <p:cNvSpPr txBox="1">
            <a:spLocks noGrp="1"/>
          </p:cNvSpPr>
          <p:nvPr>
            <p:ph type="subTitle" idx="1"/>
          </p:nvPr>
        </p:nvSpPr>
        <p:spPr>
          <a:xfrm rot="299">
            <a:off x="4572000" y="2896925"/>
            <a:ext cx="3447000" cy="809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0" name="Google Shape;280;p20"/>
          <p:cNvSpPr txBox="1">
            <a:spLocks noGrp="1"/>
          </p:cNvSpPr>
          <p:nvPr>
            <p:ph type="title"/>
          </p:nvPr>
        </p:nvSpPr>
        <p:spPr>
          <a:xfrm>
            <a:off x="4572000" y="1430375"/>
            <a:ext cx="3447000" cy="14664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81" name="Google Shape;281;p20"/>
          <p:cNvSpPr>
            <a:spLocks noGrp="1"/>
          </p:cNvSpPr>
          <p:nvPr>
            <p:ph type="pic" idx="2"/>
          </p:nvPr>
        </p:nvSpPr>
        <p:spPr>
          <a:xfrm>
            <a:off x="1373525" y="1191463"/>
            <a:ext cx="2710200" cy="3028500"/>
          </a:xfrm>
          <a:prstGeom prst="roundRect">
            <a:avLst>
              <a:gd name="adj" fmla="val 9964"/>
            </a:avLst>
          </a:prstGeom>
          <a:noFill/>
          <a:ln w="19050" cap="flat" cmpd="sng">
            <a:solidFill>
              <a:schemeClr val="dk2"/>
            </a:solidFill>
            <a:prstDash val="solid"/>
            <a:round/>
            <a:headEnd type="none" w="sm" len="sm"/>
            <a:tailEnd type="none" w="sm" len="sm"/>
          </a:ln>
        </p:spPr>
      </p:sp>
      <p:sp>
        <p:nvSpPr>
          <p:cNvPr id="282" name="Google Shape;282;p20"/>
          <p:cNvSpPr/>
          <p:nvPr/>
        </p:nvSpPr>
        <p:spPr>
          <a:xfrm>
            <a:off x="593954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0"/>
          <p:cNvSpPr/>
          <p:nvPr/>
        </p:nvSpPr>
        <p:spPr>
          <a:xfrm>
            <a:off x="480106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 name="Google Shape;284;p20"/>
          <p:cNvGrpSpPr/>
          <p:nvPr/>
        </p:nvGrpSpPr>
        <p:grpSpPr>
          <a:xfrm rot="1454298">
            <a:off x="118915" y="3968809"/>
            <a:ext cx="1128632" cy="1100045"/>
            <a:chOff x="7352643" y="433005"/>
            <a:chExt cx="1199742" cy="1169354"/>
          </a:xfrm>
        </p:grpSpPr>
        <p:sp>
          <p:nvSpPr>
            <p:cNvPr id="285" name="Google Shape;285;p20"/>
            <p:cNvSpPr/>
            <p:nvPr/>
          </p:nvSpPr>
          <p:spPr>
            <a:xfrm rot="-562243">
              <a:off x="7524655" y="539535"/>
              <a:ext cx="956261" cy="95626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0"/>
            <p:cNvSpPr/>
            <p:nvPr/>
          </p:nvSpPr>
          <p:spPr>
            <a:xfrm rot="-9675424">
              <a:off x="7476279" y="557078"/>
              <a:ext cx="921645" cy="921645"/>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0"/>
            <p:cNvSpPr/>
            <p:nvPr/>
          </p:nvSpPr>
          <p:spPr>
            <a:xfrm rot="-9675424">
              <a:off x="7722870" y="932008"/>
              <a:ext cx="503703" cy="516228"/>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0"/>
            <p:cNvSpPr/>
            <p:nvPr/>
          </p:nvSpPr>
          <p:spPr>
            <a:xfrm rot="-9675424">
              <a:off x="7501831" y="548847"/>
              <a:ext cx="847906" cy="768734"/>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20"/>
          <p:cNvSpPr/>
          <p:nvPr/>
        </p:nvSpPr>
        <p:spPr>
          <a:xfrm flipH="1">
            <a:off x="178957" y="3738137"/>
            <a:ext cx="452388" cy="45247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0"/>
          <p:cNvSpPr/>
          <p:nvPr/>
        </p:nvSpPr>
        <p:spPr>
          <a:xfrm flipH="1">
            <a:off x="1373534" y="4603488"/>
            <a:ext cx="244483" cy="24452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0"/>
          <p:cNvSpPr/>
          <p:nvPr/>
        </p:nvSpPr>
        <p:spPr>
          <a:xfrm>
            <a:off x="707802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MAIN_POINT_1_1">
    <p:spTree>
      <p:nvGrpSpPr>
        <p:cNvPr id="1" name="Shape 292"/>
        <p:cNvGrpSpPr/>
        <p:nvPr/>
      </p:nvGrpSpPr>
      <p:grpSpPr>
        <a:xfrm>
          <a:off x="0" y="0"/>
          <a:ext cx="0" cy="0"/>
          <a:chOff x="0" y="0"/>
          <a:chExt cx="0" cy="0"/>
        </a:xfrm>
      </p:grpSpPr>
      <p:sp>
        <p:nvSpPr>
          <p:cNvPr id="293" name="Google Shape;293;p21"/>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oogle Shape;294;p21"/>
          <p:cNvGrpSpPr/>
          <p:nvPr/>
        </p:nvGrpSpPr>
        <p:grpSpPr>
          <a:xfrm>
            <a:off x="520563" y="326550"/>
            <a:ext cx="8079900" cy="426900"/>
            <a:chOff x="552450" y="401675"/>
            <a:chExt cx="8079900" cy="426900"/>
          </a:xfrm>
        </p:grpSpPr>
        <p:sp>
          <p:nvSpPr>
            <p:cNvPr id="295" name="Google Shape;295;p21"/>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 name="Google Shape;299;p21"/>
          <p:cNvSpPr txBox="1">
            <a:spLocks noGrp="1"/>
          </p:cNvSpPr>
          <p:nvPr>
            <p:ph type="subTitle" idx="1"/>
          </p:nvPr>
        </p:nvSpPr>
        <p:spPr>
          <a:xfrm rot="420">
            <a:off x="5358075" y="2660125"/>
            <a:ext cx="2456400" cy="9969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0" name="Google Shape;300;p21"/>
          <p:cNvSpPr txBox="1">
            <a:spLocks noGrp="1"/>
          </p:cNvSpPr>
          <p:nvPr>
            <p:ph type="title"/>
          </p:nvPr>
        </p:nvSpPr>
        <p:spPr>
          <a:xfrm>
            <a:off x="5631513" y="2071775"/>
            <a:ext cx="1757400" cy="53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301" name="Google Shape;301;p21"/>
          <p:cNvSpPr>
            <a:spLocks noGrp="1"/>
          </p:cNvSpPr>
          <p:nvPr>
            <p:ph type="pic" idx="2"/>
          </p:nvPr>
        </p:nvSpPr>
        <p:spPr>
          <a:xfrm>
            <a:off x="1481629" y="1635513"/>
            <a:ext cx="3247200" cy="1803300"/>
          </a:xfrm>
          <a:prstGeom prst="rect">
            <a:avLst/>
          </a:prstGeom>
          <a:noFill/>
          <a:ln>
            <a:noFill/>
          </a:ln>
        </p:spPr>
      </p:sp>
      <p:sp>
        <p:nvSpPr>
          <p:cNvPr id="302" name="Google Shape;302;p21"/>
          <p:cNvSpPr/>
          <p:nvPr/>
        </p:nvSpPr>
        <p:spPr>
          <a:xfrm>
            <a:off x="6802912" y="1040725"/>
            <a:ext cx="1046687" cy="165490"/>
          </a:xfrm>
          <a:custGeom>
            <a:avLst/>
            <a:gdLst/>
            <a:ahLst/>
            <a:cxnLst/>
            <a:rect l="l" t="t" r="r" b="b"/>
            <a:pathLst>
              <a:path w="6186" h="978" extrusionOk="0">
                <a:moveTo>
                  <a:pt x="488" y="1"/>
                </a:moveTo>
                <a:lnTo>
                  <a:pt x="5699" y="1"/>
                </a:lnTo>
                <a:cubicBezTo>
                  <a:pt x="5966" y="1"/>
                  <a:pt x="6186" y="221"/>
                  <a:pt x="6186" y="488"/>
                </a:cubicBezTo>
                <a:lnTo>
                  <a:pt x="6186" y="488"/>
                </a:lnTo>
                <a:cubicBezTo>
                  <a:pt x="6186" y="755"/>
                  <a:pt x="5966" y="978"/>
                  <a:pt x="5699" y="978"/>
                </a:cubicBezTo>
                <a:lnTo>
                  <a:pt x="488" y="978"/>
                </a:lnTo>
                <a:cubicBezTo>
                  <a:pt x="221" y="978"/>
                  <a:pt x="0" y="755"/>
                  <a:pt x="0" y="488"/>
                </a:cubicBezTo>
                <a:lnTo>
                  <a:pt x="0" y="488"/>
                </a:lnTo>
                <a:cubicBezTo>
                  <a:pt x="0" y="219"/>
                  <a:pt x="218" y="1"/>
                  <a:pt x="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1"/>
          <p:cNvSpPr/>
          <p:nvPr/>
        </p:nvSpPr>
        <p:spPr>
          <a:xfrm>
            <a:off x="5154700" y="1138531"/>
            <a:ext cx="841444" cy="160244"/>
          </a:xfrm>
          <a:custGeom>
            <a:avLst/>
            <a:gdLst/>
            <a:ahLst/>
            <a:cxnLst/>
            <a:rect l="l" t="t" r="r" b="b"/>
            <a:pathLst>
              <a:path w="4973" h="947" extrusionOk="0">
                <a:moveTo>
                  <a:pt x="474" y="1"/>
                </a:moveTo>
                <a:lnTo>
                  <a:pt x="4500" y="1"/>
                </a:lnTo>
                <a:cubicBezTo>
                  <a:pt x="4759" y="1"/>
                  <a:pt x="4973" y="214"/>
                  <a:pt x="4973" y="474"/>
                </a:cubicBezTo>
                <a:lnTo>
                  <a:pt x="4973" y="474"/>
                </a:lnTo>
                <a:cubicBezTo>
                  <a:pt x="4973" y="733"/>
                  <a:pt x="4759" y="947"/>
                  <a:pt x="4500" y="947"/>
                </a:cubicBezTo>
                <a:lnTo>
                  <a:pt x="474" y="947"/>
                </a:lnTo>
                <a:cubicBezTo>
                  <a:pt x="214" y="947"/>
                  <a:pt x="1" y="733"/>
                  <a:pt x="1" y="474"/>
                </a:cubicBezTo>
                <a:lnTo>
                  <a:pt x="1" y="474"/>
                </a:lnTo>
                <a:cubicBezTo>
                  <a:pt x="1" y="214"/>
                  <a:pt x="214" y="1"/>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1"/>
          <p:cNvSpPr/>
          <p:nvPr/>
        </p:nvSpPr>
        <p:spPr>
          <a:xfrm>
            <a:off x="6071615" y="1138531"/>
            <a:ext cx="578673" cy="160244"/>
          </a:xfrm>
          <a:custGeom>
            <a:avLst/>
            <a:gdLst/>
            <a:ahLst/>
            <a:cxnLst/>
            <a:rect l="l" t="t" r="r" b="b"/>
            <a:pathLst>
              <a:path w="3420" h="947" extrusionOk="0">
                <a:moveTo>
                  <a:pt x="473" y="1"/>
                </a:moveTo>
                <a:lnTo>
                  <a:pt x="2947" y="1"/>
                </a:lnTo>
                <a:cubicBezTo>
                  <a:pt x="3206" y="1"/>
                  <a:pt x="3420" y="214"/>
                  <a:pt x="3420" y="474"/>
                </a:cubicBezTo>
                <a:lnTo>
                  <a:pt x="3420" y="474"/>
                </a:lnTo>
                <a:cubicBezTo>
                  <a:pt x="3420" y="733"/>
                  <a:pt x="3206" y="947"/>
                  <a:pt x="2947" y="947"/>
                </a:cubicBezTo>
                <a:lnTo>
                  <a:pt x="473" y="947"/>
                </a:lnTo>
                <a:cubicBezTo>
                  <a:pt x="214" y="947"/>
                  <a:pt x="0" y="733"/>
                  <a:pt x="0" y="474"/>
                </a:cubicBezTo>
                <a:lnTo>
                  <a:pt x="0" y="474"/>
                </a:lnTo>
                <a:cubicBezTo>
                  <a:pt x="0" y="214"/>
                  <a:pt x="212" y="1"/>
                  <a:pt x="473"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1"/>
          <p:cNvSpPr/>
          <p:nvPr/>
        </p:nvSpPr>
        <p:spPr>
          <a:xfrm>
            <a:off x="6724910" y="1138531"/>
            <a:ext cx="793898" cy="160244"/>
          </a:xfrm>
          <a:custGeom>
            <a:avLst/>
            <a:gdLst/>
            <a:ahLst/>
            <a:cxnLst/>
            <a:rect l="l" t="t" r="r" b="b"/>
            <a:pathLst>
              <a:path w="4692" h="947" extrusionOk="0">
                <a:moveTo>
                  <a:pt x="474" y="1"/>
                </a:moveTo>
                <a:lnTo>
                  <a:pt x="4218" y="1"/>
                </a:lnTo>
                <a:cubicBezTo>
                  <a:pt x="4478" y="1"/>
                  <a:pt x="4691" y="214"/>
                  <a:pt x="4691" y="474"/>
                </a:cubicBezTo>
                <a:lnTo>
                  <a:pt x="4691" y="474"/>
                </a:lnTo>
                <a:cubicBezTo>
                  <a:pt x="4691" y="733"/>
                  <a:pt x="4478" y="947"/>
                  <a:pt x="4218" y="947"/>
                </a:cubicBezTo>
                <a:lnTo>
                  <a:pt x="474" y="947"/>
                </a:lnTo>
                <a:cubicBezTo>
                  <a:pt x="215" y="947"/>
                  <a:pt x="1" y="733"/>
                  <a:pt x="1" y="474"/>
                </a:cubicBezTo>
                <a:lnTo>
                  <a:pt x="1" y="474"/>
                </a:lnTo>
                <a:cubicBezTo>
                  <a:pt x="1" y="214"/>
                  <a:pt x="215" y="1"/>
                  <a:pt x="474"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1"/>
          <p:cNvSpPr/>
          <p:nvPr/>
        </p:nvSpPr>
        <p:spPr>
          <a:xfrm>
            <a:off x="720012" y="4354900"/>
            <a:ext cx="1046687" cy="165490"/>
          </a:xfrm>
          <a:custGeom>
            <a:avLst/>
            <a:gdLst/>
            <a:ahLst/>
            <a:cxnLst/>
            <a:rect l="l" t="t" r="r" b="b"/>
            <a:pathLst>
              <a:path w="6186" h="978" extrusionOk="0">
                <a:moveTo>
                  <a:pt x="488" y="1"/>
                </a:moveTo>
                <a:lnTo>
                  <a:pt x="5699" y="1"/>
                </a:lnTo>
                <a:cubicBezTo>
                  <a:pt x="5966" y="1"/>
                  <a:pt x="6186" y="221"/>
                  <a:pt x="6186" y="488"/>
                </a:cubicBezTo>
                <a:lnTo>
                  <a:pt x="6186" y="488"/>
                </a:lnTo>
                <a:cubicBezTo>
                  <a:pt x="6186" y="755"/>
                  <a:pt x="5966" y="978"/>
                  <a:pt x="5699" y="978"/>
                </a:cubicBezTo>
                <a:lnTo>
                  <a:pt x="488" y="978"/>
                </a:lnTo>
                <a:cubicBezTo>
                  <a:pt x="221" y="978"/>
                  <a:pt x="0" y="755"/>
                  <a:pt x="0" y="488"/>
                </a:cubicBezTo>
                <a:lnTo>
                  <a:pt x="0" y="488"/>
                </a:lnTo>
                <a:cubicBezTo>
                  <a:pt x="0" y="219"/>
                  <a:pt x="218" y="1"/>
                  <a:pt x="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1"/>
          <p:cNvSpPr/>
          <p:nvPr/>
        </p:nvSpPr>
        <p:spPr>
          <a:xfrm>
            <a:off x="1366265" y="4272256"/>
            <a:ext cx="578673" cy="160244"/>
          </a:xfrm>
          <a:custGeom>
            <a:avLst/>
            <a:gdLst/>
            <a:ahLst/>
            <a:cxnLst/>
            <a:rect l="l" t="t" r="r" b="b"/>
            <a:pathLst>
              <a:path w="3420" h="947" extrusionOk="0">
                <a:moveTo>
                  <a:pt x="473" y="1"/>
                </a:moveTo>
                <a:lnTo>
                  <a:pt x="2947" y="1"/>
                </a:lnTo>
                <a:cubicBezTo>
                  <a:pt x="3206" y="1"/>
                  <a:pt x="3420" y="214"/>
                  <a:pt x="3420" y="474"/>
                </a:cubicBezTo>
                <a:lnTo>
                  <a:pt x="3420" y="474"/>
                </a:lnTo>
                <a:cubicBezTo>
                  <a:pt x="3420" y="733"/>
                  <a:pt x="3206" y="947"/>
                  <a:pt x="2947" y="947"/>
                </a:cubicBezTo>
                <a:lnTo>
                  <a:pt x="473" y="947"/>
                </a:lnTo>
                <a:cubicBezTo>
                  <a:pt x="214" y="947"/>
                  <a:pt x="0" y="733"/>
                  <a:pt x="0" y="474"/>
                </a:cubicBezTo>
                <a:lnTo>
                  <a:pt x="0" y="474"/>
                </a:lnTo>
                <a:cubicBezTo>
                  <a:pt x="0" y="214"/>
                  <a:pt x="212" y="1"/>
                  <a:pt x="4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37"/>
        <p:cNvGrpSpPr/>
        <p:nvPr/>
      </p:nvGrpSpPr>
      <p:grpSpPr>
        <a:xfrm>
          <a:off x="0" y="0"/>
          <a:ext cx="0" cy="0"/>
          <a:chOff x="0" y="0"/>
          <a:chExt cx="0" cy="0"/>
        </a:xfrm>
      </p:grpSpPr>
      <p:sp>
        <p:nvSpPr>
          <p:cNvPr id="338" name="Google Shape;338;p24"/>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24"/>
          <p:cNvGrpSpPr/>
          <p:nvPr/>
        </p:nvGrpSpPr>
        <p:grpSpPr>
          <a:xfrm>
            <a:off x="520563" y="326550"/>
            <a:ext cx="8079900" cy="426900"/>
            <a:chOff x="552450" y="401675"/>
            <a:chExt cx="8079900" cy="426900"/>
          </a:xfrm>
        </p:grpSpPr>
        <p:sp>
          <p:nvSpPr>
            <p:cNvPr id="340" name="Google Shape;340;p24"/>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4"/>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4"/>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 name="Google Shape;344;p24"/>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5" name="Google Shape;345;p24"/>
          <p:cNvSpPr txBox="1">
            <a:spLocks noGrp="1"/>
          </p:cNvSpPr>
          <p:nvPr>
            <p:ph type="title" idx="2"/>
          </p:nvPr>
        </p:nvSpPr>
        <p:spPr>
          <a:xfrm>
            <a:off x="923025" y="2121888"/>
            <a:ext cx="19569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6" name="Google Shape;346;p24"/>
          <p:cNvSpPr txBox="1">
            <a:spLocks noGrp="1"/>
          </p:cNvSpPr>
          <p:nvPr>
            <p:ph type="subTitle" idx="1"/>
          </p:nvPr>
        </p:nvSpPr>
        <p:spPr>
          <a:xfrm>
            <a:off x="922125" y="2571749"/>
            <a:ext cx="1958700" cy="124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7" name="Google Shape;347;p24"/>
          <p:cNvSpPr txBox="1">
            <a:spLocks noGrp="1"/>
          </p:cNvSpPr>
          <p:nvPr>
            <p:ph type="title" idx="3"/>
          </p:nvPr>
        </p:nvSpPr>
        <p:spPr>
          <a:xfrm>
            <a:off x="3526675" y="2121900"/>
            <a:ext cx="19569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8" name="Google Shape;348;p24"/>
          <p:cNvSpPr txBox="1">
            <a:spLocks noGrp="1"/>
          </p:cNvSpPr>
          <p:nvPr>
            <p:ph type="subTitle" idx="4"/>
          </p:nvPr>
        </p:nvSpPr>
        <p:spPr>
          <a:xfrm>
            <a:off x="3526675" y="2571899"/>
            <a:ext cx="1956900" cy="124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9" name="Google Shape;349;p24"/>
          <p:cNvSpPr txBox="1">
            <a:spLocks noGrp="1"/>
          </p:cNvSpPr>
          <p:nvPr>
            <p:ph type="title" idx="5"/>
          </p:nvPr>
        </p:nvSpPr>
        <p:spPr>
          <a:xfrm>
            <a:off x="6130350" y="2121888"/>
            <a:ext cx="19569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50" name="Google Shape;350;p24"/>
          <p:cNvSpPr txBox="1">
            <a:spLocks noGrp="1"/>
          </p:cNvSpPr>
          <p:nvPr>
            <p:ph type="subTitle" idx="6"/>
          </p:nvPr>
        </p:nvSpPr>
        <p:spPr>
          <a:xfrm>
            <a:off x="6130350" y="2571899"/>
            <a:ext cx="1956900" cy="124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1" name="Google Shape;351;p24"/>
          <p:cNvSpPr/>
          <p:nvPr/>
        </p:nvSpPr>
        <p:spPr>
          <a:xfrm>
            <a:off x="6929708" y="969222"/>
            <a:ext cx="196098" cy="195643"/>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7194649" y="969228"/>
            <a:ext cx="196097" cy="195643"/>
          </a:xfrm>
          <a:custGeom>
            <a:avLst/>
            <a:gdLst/>
            <a:ahLst/>
            <a:cxnLst/>
            <a:rect l="l" t="t" r="r" b="b"/>
            <a:pathLst>
              <a:path w="949" h="947" extrusionOk="0">
                <a:moveTo>
                  <a:pt x="473" y="1"/>
                </a:moveTo>
                <a:lnTo>
                  <a:pt x="948" y="947"/>
                </a:lnTo>
                <a:lnTo>
                  <a:pt x="0" y="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7489841" y="969228"/>
            <a:ext cx="779478" cy="195655"/>
          </a:xfrm>
          <a:custGeom>
            <a:avLst/>
            <a:gdLst/>
            <a:ahLst/>
            <a:cxnLst/>
            <a:rect l="l" t="t" r="r" b="b"/>
            <a:pathLst>
              <a:path w="3067" h="945" extrusionOk="0">
                <a:moveTo>
                  <a:pt x="473" y="1"/>
                </a:moveTo>
                <a:lnTo>
                  <a:pt x="2593" y="1"/>
                </a:lnTo>
                <a:cubicBezTo>
                  <a:pt x="2855" y="1"/>
                  <a:pt x="3066" y="212"/>
                  <a:pt x="3066" y="474"/>
                </a:cubicBezTo>
                <a:lnTo>
                  <a:pt x="3066" y="474"/>
                </a:lnTo>
                <a:cubicBezTo>
                  <a:pt x="3066" y="733"/>
                  <a:pt x="2855" y="944"/>
                  <a:pt x="2593" y="944"/>
                </a:cubicBezTo>
                <a:lnTo>
                  <a:pt x="473" y="944"/>
                </a:lnTo>
                <a:cubicBezTo>
                  <a:pt x="214" y="944"/>
                  <a:pt x="0" y="733"/>
                  <a:pt x="0" y="474"/>
                </a:cubicBezTo>
                <a:lnTo>
                  <a:pt x="0" y="474"/>
                </a:lnTo>
                <a:cubicBezTo>
                  <a:pt x="0" y="212"/>
                  <a:pt x="214" y="1"/>
                  <a:pt x="473"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1261496" y="4407852"/>
            <a:ext cx="196107" cy="195650"/>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4"/>
          <p:cNvSpPr/>
          <p:nvPr/>
        </p:nvSpPr>
        <p:spPr>
          <a:xfrm>
            <a:off x="922126" y="4407852"/>
            <a:ext cx="196107" cy="195650"/>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520563" y="326550"/>
            <a:ext cx="8079900" cy="426900"/>
            <a:chOff x="552450" y="401675"/>
            <a:chExt cx="8079900" cy="426900"/>
          </a:xfrm>
        </p:grpSpPr>
        <p:sp>
          <p:nvSpPr>
            <p:cNvPr id="21" name="Google Shape;21;p3"/>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3"/>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 name="Google Shape;26;p3"/>
          <p:cNvSpPr txBox="1">
            <a:spLocks noGrp="1"/>
          </p:cNvSpPr>
          <p:nvPr>
            <p:ph type="subTitle" idx="1"/>
          </p:nvPr>
        </p:nvSpPr>
        <p:spPr>
          <a:xfrm rot="462">
            <a:off x="5327088" y="3360687"/>
            <a:ext cx="2233200" cy="630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 name="Google Shape;27;p3"/>
          <p:cNvSpPr txBox="1">
            <a:spLocks noGrp="1"/>
          </p:cNvSpPr>
          <p:nvPr>
            <p:ph type="title" idx="2" hasCustomPrompt="1"/>
          </p:nvPr>
        </p:nvSpPr>
        <p:spPr>
          <a:xfrm>
            <a:off x="2750750" y="2312875"/>
            <a:ext cx="1550100" cy="904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7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 name="Google Shape;28;p3"/>
          <p:cNvSpPr/>
          <p:nvPr/>
        </p:nvSpPr>
        <p:spPr>
          <a:xfrm>
            <a:off x="6227500" y="1103025"/>
            <a:ext cx="1232825" cy="153824"/>
          </a:xfrm>
          <a:custGeom>
            <a:avLst/>
            <a:gdLst/>
            <a:ahLst/>
            <a:cxnLst/>
            <a:rect l="l" t="t" r="r" b="b"/>
            <a:pathLst>
              <a:path w="7583" h="946" extrusionOk="0">
                <a:moveTo>
                  <a:pt x="474" y="0"/>
                </a:moveTo>
                <a:lnTo>
                  <a:pt x="7109" y="0"/>
                </a:lnTo>
                <a:cubicBezTo>
                  <a:pt x="7368" y="0"/>
                  <a:pt x="7582" y="214"/>
                  <a:pt x="7582" y="473"/>
                </a:cubicBezTo>
                <a:lnTo>
                  <a:pt x="7582" y="473"/>
                </a:lnTo>
                <a:cubicBezTo>
                  <a:pt x="7582" y="734"/>
                  <a:pt x="7368" y="946"/>
                  <a:pt x="7109" y="946"/>
                </a:cubicBezTo>
                <a:lnTo>
                  <a:pt x="474" y="946"/>
                </a:lnTo>
                <a:cubicBezTo>
                  <a:pt x="214" y="946"/>
                  <a:pt x="1" y="732"/>
                  <a:pt x="1" y="473"/>
                </a:cubicBezTo>
                <a:lnTo>
                  <a:pt x="1" y="473"/>
                </a:lnTo>
                <a:cubicBezTo>
                  <a:pt x="1" y="214"/>
                  <a:pt x="214" y="0"/>
                  <a:pt x="4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7539026" y="1103025"/>
            <a:ext cx="556503" cy="153824"/>
          </a:xfrm>
          <a:custGeom>
            <a:avLst/>
            <a:gdLst/>
            <a:ahLst/>
            <a:cxnLst/>
            <a:rect l="l" t="t" r="r" b="b"/>
            <a:pathLst>
              <a:path w="3423" h="946" extrusionOk="0">
                <a:moveTo>
                  <a:pt x="476" y="0"/>
                </a:moveTo>
                <a:lnTo>
                  <a:pt x="2949" y="0"/>
                </a:lnTo>
                <a:cubicBezTo>
                  <a:pt x="3209" y="0"/>
                  <a:pt x="3422" y="214"/>
                  <a:pt x="3422" y="473"/>
                </a:cubicBezTo>
                <a:lnTo>
                  <a:pt x="3422" y="473"/>
                </a:lnTo>
                <a:cubicBezTo>
                  <a:pt x="3422" y="734"/>
                  <a:pt x="3209" y="946"/>
                  <a:pt x="2949" y="946"/>
                </a:cubicBezTo>
                <a:lnTo>
                  <a:pt x="476" y="946"/>
                </a:lnTo>
                <a:cubicBezTo>
                  <a:pt x="217" y="946"/>
                  <a:pt x="3" y="732"/>
                  <a:pt x="3" y="473"/>
                </a:cubicBezTo>
                <a:lnTo>
                  <a:pt x="3" y="473"/>
                </a:lnTo>
                <a:cubicBezTo>
                  <a:pt x="1" y="214"/>
                  <a:pt x="214" y="0"/>
                  <a:pt x="4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273628" y="3000174"/>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56"/>
        <p:cNvGrpSpPr/>
        <p:nvPr/>
      </p:nvGrpSpPr>
      <p:grpSpPr>
        <a:xfrm>
          <a:off x="0" y="0"/>
          <a:ext cx="0" cy="0"/>
          <a:chOff x="0" y="0"/>
          <a:chExt cx="0" cy="0"/>
        </a:xfrm>
      </p:grpSpPr>
      <p:sp>
        <p:nvSpPr>
          <p:cNvPr id="357" name="Google Shape;357;p25"/>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25"/>
          <p:cNvGrpSpPr/>
          <p:nvPr/>
        </p:nvGrpSpPr>
        <p:grpSpPr>
          <a:xfrm>
            <a:off x="520563" y="326550"/>
            <a:ext cx="8079900" cy="426900"/>
            <a:chOff x="552450" y="401675"/>
            <a:chExt cx="8079900" cy="426900"/>
          </a:xfrm>
        </p:grpSpPr>
        <p:sp>
          <p:nvSpPr>
            <p:cNvPr id="359" name="Google Shape;359;p25"/>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25"/>
          <p:cNvSpPr txBox="1">
            <a:spLocks noGrp="1"/>
          </p:cNvSpPr>
          <p:nvPr>
            <p:ph type="title"/>
          </p:nvPr>
        </p:nvSpPr>
        <p:spPr>
          <a:xfrm>
            <a:off x="720000" y="969225"/>
            <a:ext cx="3852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4" name="Google Shape;364;p25"/>
          <p:cNvSpPr txBox="1">
            <a:spLocks noGrp="1"/>
          </p:cNvSpPr>
          <p:nvPr>
            <p:ph type="title" idx="2"/>
          </p:nvPr>
        </p:nvSpPr>
        <p:spPr>
          <a:xfrm>
            <a:off x="2163750" y="1808325"/>
            <a:ext cx="16080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65" name="Google Shape;365;p25"/>
          <p:cNvSpPr txBox="1">
            <a:spLocks noGrp="1"/>
          </p:cNvSpPr>
          <p:nvPr>
            <p:ph type="subTitle" idx="1"/>
          </p:nvPr>
        </p:nvSpPr>
        <p:spPr>
          <a:xfrm>
            <a:off x="1815713" y="2342313"/>
            <a:ext cx="2304300" cy="5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66" name="Google Shape;366;p25"/>
          <p:cNvSpPr txBox="1">
            <a:spLocks noGrp="1"/>
          </p:cNvSpPr>
          <p:nvPr>
            <p:ph type="title" idx="3"/>
          </p:nvPr>
        </p:nvSpPr>
        <p:spPr>
          <a:xfrm>
            <a:off x="5261384" y="1807500"/>
            <a:ext cx="16080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67" name="Google Shape;367;p25"/>
          <p:cNvSpPr txBox="1">
            <a:spLocks noGrp="1"/>
          </p:cNvSpPr>
          <p:nvPr>
            <p:ph type="subTitle" idx="4"/>
          </p:nvPr>
        </p:nvSpPr>
        <p:spPr>
          <a:xfrm>
            <a:off x="4957215" y="2334075"/>
            <a:ext cx="2304300" cy="5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68" name="Google Shape;368;p25"/>
          <p:cNvSpPr txBox="1">
            <a:spLocks noGrp="1"/>
          </p:cNvSpPr>
          <p:nvPr>
            <p:ph type="title" idx="5"/>
          </p:nvPr>
        </p:nvSpPr>
        <p:spPr>
          <a:xfrm>
            <a:off x="2163802" y="3363275"/>
            <a:ext cx="16080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69" name="Google Shape;369;p25"/>
          <p:cNvSpPr txBox="1">
            <a:spLocks noGrp="1"/>
          </p:cNvSpPr>
          <p:nvPr>
            <p:ph type="subTitle" idx="6"/>
          </p:nvPr>
        </p:nvSpPr>
        <p:spPr>
          <a:xfrm>
            <a:off x="1815700" y="3867725"/>
            <a:ext cx="2304300" cy="5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0" name="Google Shape;370;p25"/>
          <p:cNvSpPr txBox="1">
            <a:spLocks noGrp="1"/>
          </p:cNvSpPr>
          <p:nvPr>
            <p:ph type="title" idx="7"/>
          </p:nvPr>
        </p:nvSpPr>
        <p:spPr>
          <a:xfrm>
            <a:off x="5261375" y="3363275"/>
            <a:ext cx="16080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1" name="Google Shape;371;p25"/>
          <p:cNvSpPr txBox="1">
            <a:spLocks noGrp="1"/>
          </p:cNvSpPr>
          <p:nvPr>
            <p:ph type="subTitle" idx="8"/>
          </p:nvPr>
        </p:nvSpPr>
        <p:spPr>
          <a:xfrm>
            <a:off x="4957202" y="3867725"/>
            <a:ext cx="2304300" cy="5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2" name="Google Shape;372;p25"/>
          <p:cNvSpPr/>
          <p:nvPr/>
        </p:nvSpPr>
        <p:spPr>
          <a:xfrm>
            <a:off x="6966975" y="1083425"/>
            <a:ext cx="986749" cy="199751"/>
          </a:xfrm>
          <a:custGeom>
            <a:avLst/>
            <a:gdLst/>
            <a:ahLst/>
            <a:cxnLst/>
            <a:rect l="l" t="t" r="r" b="b"/>
            <a:pathLst>
              <a:path w="4694" h="947" extrusionOk="0">
                <a:moveTo>
                  <a:pt x="475" y="1"/>
                </a:moveTo>
                <a:lnTo>
                  <a:pt x="4220" y="1"/>
                </a:lnTo>
                <a:cubicBezTo>
                  <a:pt x="4479" y="1"/>
                  <a:pt x="4693" y="215"/>
                  <a:pt x="4693" y="474"/>
                </a:cubicBezTo>
                <a:lnTo>
                  <a:pt x="4693" y="474"/>
                </a:lnTo>
                <a:cubicBezTo>
                  <a:pt x="4693" y="735"/>
                  <a:pt x="4479" y="947"/>
                  <a:pt x="4220" y="947"/>
                </a:cubicBezTo>
                <a:lnTo>
                  <a:pt x="475" y="947"/>
                </a:lnTo>
                <a:cubicBezTo>
                  <a:pt x="216" y="947"/>
                  <a:pt x="3" y="733"/>
                  <a:pt x="3" y="474"/>
                </a:cubicBezTo>
                <a:lnTo>
                  <a:pt x="3" y="474"/>
                </a:lnTo>
                <a:cubicBezTo>
                  <a:pt x="0" y="215"/>
                  <a:pt x="214" y="1"/>
                  <a:pt x="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 name="Google Shape;373;p25"/>
          <p:cNvGrpSpPr/>
          <p:nvPr/>
        </p:nvGrpSpPr>
        <p:grpSpPr>
          <a:xfrm>
            <a:off x="7580498" y="313907"/>
            <a:ext cx="1440046" cy="1407772"/>
            <a:chOff x="7499398" y="624507"/>
            <a:chExt cx="1440046" cy="1407772"/>
          </a:xfrm>
        </p:grpSpPr>
        <p:sp>
          <p:nvSpPr>
            <p:cNvPr id="374" name="Google Shape;374;p25"/>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 name="Google Shape;375;p25"/>
            <p:cNvGrpSpPr/>
            <p:nvPr/>
          </p:nvGrpSpPr>
          <p:grpSpPr>
            <a:xfrm rot="-1343739">
              <a:off x="7664174" y="789203"/>
              <a:ext cx="1078029" cy="1078380"/>
              <a:chOff x="5759760" y="3433415"/>
              <a:chExt cx="583422" cy="583612"/>
            </a:xfrm>
          </p:grpSpPr>
          <p:sp>
            <p:nvSpPr>
              <p:cNvPr id="376" name="Google Shape;376;p25"/>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0" name="Google Shape;380;p25"/>
          <p:cNvSpPr/>
          <p:nvPr/>
        </p:nvSpPr>
        <p:spPr>
          <a:xfrm>
            <a:off x="276638" y="4345000"/>
            <a:ext cx="886720" cy="199751"/>
          </a:xfrm>
          <a:custGeom>
            <a:avLst/>
            <a:gdLst/>
            <a:ahLst/>
            <a:cxnLst/>
            <a:rect l="l" t="t" r="r" b="b"/>
            <a:pathLst>
              <a:path w="4694" h="947" extrusionOk="0">
                <a:moveTo>
                  <a:pt x="475" y="1"/>
                </a:moveTo>
                <a:lnTo>
                  <a:pt x="4220" y="1"/>
                </a:lnTo>
                <a:cubicBezTo>
                  <a:pt x="4479" y="1"/>
                  <a:pt x="4693" y="215"/>
                  <a:pt x="4693" y="474"/>
                </a:cubicBezTo>
                <a:lnTo>
                  <a:pt x="4693" y="474"/>
                </a:lnTo>
                <a:cubicBezTo>
                  <a:pt x="4693" y="735"/>
                  <a:pt x="4479" y="947"/>
                  <a:pt x="4220" y="947"/>
                </a:cubicBezTo>
                <a:lnTo>
                  <a:pt x="475" y="947"/>
                </a:lnTo>
                <a:cubicBezTo>
                  <a:pt x="216" y="947"/>
                  <a:pt x="3" y="733"/>
                  <a:pt x="3" y="474"/>
                </a:cubicBezTo>
                <a:lnTo>
                  <a:pt x="3" y="474"/>
                </a:lnTo>
                <a:cubicBezTo>
                  <a:pt x="0" y="215"/>
                  <a:pt x="214" y="1"/>
                  <a:pt x="4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accent2"/>
        </a:solidFill>
        <a:effectLst/>
      </p:bgPr>
    </p:bg>
    <p:spTree>
      <p:nvGrpSpPr>
        <p:cNvPr id="1" name="Shape 435"/>
        <p:cNvGrpSpPr/>
        <p:nvPr/>
      </p:nvGrpSpPr>
      <p:grpSpPr>
        <a:xfrm>
          <a:off x="0" y="0"/>
          <a:ext cx="0" cy="0"/>
          <a:chOff x="0" y="0"/>
          <a:chExt cx="0" cy="0"/>
        </a:xfrm>
      </p:grpSpPr>
      <p:sp>
        <p:nvSpPr>
          <p:cNvPr id="436" name="Google Shape;436;p28"/>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 name="Google Shape;437;p28"/>
          <p:cNvGrpSpPr/>
          <p:nvPr/>
        </p:nvGrpSpPr>
        <p:grpSpPr>
          <a:xfrm>
            <a:off x="520563" y="326550"/>
            <a:ext cx="8079900" cy="426900"/>
            <a:chOff x="552450" y="401675"/>
            <a:chExt cx="8079900" cy="426900"/>
          </a:xfrm>
        </p:grpSpPr>
        <p:sp>
          <p:nvSpPr>
            <p:cNvPr id="438" name="Google Shape;438;p28"/>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28"/>
          <p:cNvSpPr txBox="1">
            <a:spLocks noGrp="1"/>
          </p:cNvSpPr>
          <p:nvPr>
            <p:ph type="ctrTitle"/>
          </p:nvPr>
        </p:nvSpPr>
        <p:spPr>
          <a:xfrm>
            <a:off x="2571776" y="970275"/>
            <a:ext cx="4000500" cy="1126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43" name="Google Shape;443;p28"/>
          <p:cNvSpPr txBox="1">
            <a:spLocks noGrp="1"/>
          </p:cNvSpPr>
          <p:nvPr>
            <p:ph type="subTitle" idx="1"/>
          </p:nvPr>
        </p:nvSpPr>
        <p:spPr>
          <a:xfrm>
            <a:off x="2679325" y="1960151"/>
            <a:ext cx="3785400" cy="11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444" name="Google Shape;444;p28"/>
          <p:cNvSpPr txBox="1">
            <a:spLocks noGrp="1"/>
          </p:cNvSpPr>
          <p:nvPr>
            <p:ph type="subTitle" idx="2"/>
          </p:nvPr>
        </p:nvSpPr>
        <p:spPr>
          <a:xfrm rot="-962">
            <a:off x="2963720" y="4229842"/>
            <a:ext cx="3216600" cy="3732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100"/>
              <a:buNone/>
              <a:defRPr sz="1100"/>
            </a:lvl1pPr>
            <a:lvl2pPr lvl="1" algn="ctr" rtl="0">
              <a:lnSpc>
                <a:spcPct val="100000"/>
              </a:lnSpc>
              <a:spcBef>
                <a:spcPts val="0"/>
              </a:spcBef>
              <a:spcAft>
                <a:spcPts val="0"/>
              </a:spcAft>
              <a:buClr>
                <a:schemeClr val="dk1"/>
              </a:buClr>
              <a:buSzPts val="1100"/>
              <a:buNone/>
              <a:defRPr sz="1100">
                <a:solidFill>
                  <a:schemeClr val="dk1"/>
                </a:solidFill>
              </a:defRPr>
            </a:lvl2pPr>
            <a:lvl3pPr lvl="2" algn="ctr" rtl="0">
              <a:lnSpc>
                <a:spcPct val="100000"/>
              </a:lnSpc>
              <a:spcBef>
                <a:spcPts val="0"/>
              </a:spcBef>
              <a:spcAft>
                <a:spcPts val="0"/>
              </a:spcAft>
              <a:buClr>
                <a:schemeClr val="dk1"/>
              </a:buClr>
              <a:buSzPts val="1100"/>
              <a:buNone/>
              <a:defRPr sz="1100">
                <a:solidFill>
                  <a:schemeClr val="dk1"/>
                </a:solidFill>
              </a:defRPr>
            </a:lvl3pPr>
            <a:lvl4pPr lvl="3" algn="ctr" rtl="0">
              <a:lnSpc>
                <a:spcPct val="100000"/>
              </a:lnSpc>
              <a:spcBef>
                <a:spcPts val="0"/>
              </a:spcBef>
              <a:spcAft>
                <a:spcPts val="0"/>
              </a:spcAft>
              <a:buClr>
                <a:schemeClr val="dk1"/>
              </a:buClr>
              <a:buSzPts val="1100"/>
              <a:buNone/>
              <a:defRPr sz="1100">
                <a:solidFill>
                  <a:schemeClr val="dk1"/>
                </a:solidFill>
              </a:defRPr>
            </a:lvl4pPr>
            <a:lvl5pPr lvl="4" algn="ctr" rtl="0">
              <a:lnSpc>
                <a:spcPct val="100000"/>
              </a:lnSpc>
              <a:spcBef>
                <a:spcPts val="0"/>
              </a:spcBef>
              <a:spcAft>
                <a:spcPts val="0"/>
              </a:spcAft>
              <a:buClr>
                <a:schemeClr val="dk1"/>
              </a:buClr>
              <a:buSzPts val="1100"/>
              <a:buNone/>
              <a:defRPr sz="1100">
                <a:solidFill>
                  <a:schemeClr val="dk1"/>
                </a:solidFill>
              </a:defRPr>
            </a:lvl5pPr>
            <a:lvl6pPr lvl="5" algn="ctr" rtl="0">
              <a:lnSpc>
                <a:spcPct val="100000"/>
              </a:lnSpc>
              <a:spcBef>
                <a:spcPts val="0"/>
              </a:spcBef>
              <a:spcAft>
                <a:spcPts val="0"/>
              </a:spcAft>
              <a:buClr>
                <a:schemeClr val="dk1"/>
              </a:buClr>
              <a:buSzPts val="1100"/>
              <a:buNone/>
              <a:defRPr sz="1100">
                <a:solidFill>
                  <a:schemeClr val="dk1"/>
                </a:solidFill>
              </a:defRPr>
            </a:lvl6pPr>
            <a:lvl7pPr lvl="6" algn="ctr" rtl="0">
              <a:lnSpc>
                <a:spcPct val="100000"/>
              </a:lnSpc>
              <a:spcBef>
                <a:spcPts val="0"/>
              </a:spcBef>
              <a:spcAft>
                <a:spcPts val="0"/>
              </a:spcAft>
              <a:buClr>
                <a:schemeClr val="dk1"/>
              </a:buClr>
              <a:buSzPts val="1100"/>
              <a:buNone/>
              <a:defRPr sz="1100">
                <a:solidFill>
                  <a:schemeClr val="dk1"/>
                </a:solidFill>
              </a:defRPr>
            </a:lvl7pPr>
            <a:lvl8pPr lvl="7" algn="ctr" rtl="0">
              <a:lnSpc>
                <a:spcPct val="100000"/>
              </a:lnSpc>
              <a:spcBef>
                <a:spcPts val="0"/>
              </a:spcBef>
              <a:spcAft>
                <a:spcPts val="0"/>
              </a:spcAft>
              <a:buClr>
                <a:schemeClr val="dk1"/>
              </a:buClr>
              <a:buSzPts val="1100"/>
              <a:buNone/>
              <a:defRPr sz="1100">
                <a:solidFill>
                  <a:schemeClr val="dk1"/>
                </a:solidFill>
              </a:defRPr>
            </a:lvl8pPr>
            <a:lvl9pPr lvl="8" algn="ctr" rtl="0">
              <a:lnSpc>
                <a:spcPct val="100000"/>
              </a:lnSpc>
              <a:spcBef>
                <a:spcPts val="0"/>
              </a:spcBef>
              <a:spcAft>
                <a:spcPts val="0"/>
              </a:spcAft>
              <a:buClr>
                <a:schemeClr val="dk1"/>
              </a:buClr>
              <a:buSzPts val="1100"/>
              <a:buNone/>
              <a:defRPr sz="1100">
                <a:solidFill>
                  <a:schemeClr val="dk1"/>
                </a:solidFill>
              </a:defRPr>
            </a:lvl9pPr>
          </a:lstStyle>
          <a:p>
            <a:endParaRPr/>
          </a:p>
        </p:txBody>
      </p:sp>
      <p:sp>
        <p:nvSpPr>
          <p:cNvPr id="445" name="Google Shape;445;p28"/>
          <p:cNvSpPr/>
          <p:nvPr/>
        </p:nvSpPr>
        <p:spPr>
          <a:xfrm>
            <a:off x="1420170" y="3866250"/>
            <a:ext cx="452388" cy="45247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rot="3225843">
            <a:off x="709236" y="3422281"/>
            <a:ext cx="1874246" cy="1525057"/>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419576" y="4453263"/>
            <a:ext cx="300428" cy="30047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28"/>
          <p:cNvGrpSpPr/>
          <p:nvPr/>
        </p:nvGrpSpPr>
        <p:grpSpPr>
          <a:xfrm rot="823452">
            <a:off x="750513" y="2098687"/>
            <a:ext cx="912772" cy="1009338"/>
            <a:chOff x="1191357" y="3451057"/>
            <a:chExt cx="597555" cy="660773"/>
          </a:xfrm>
        </p:grpSpPr>
        <p:sp>
          <p:nvSpPr>
            <p:cNvPr id="449" name="Google Shape;449;p28"/>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28"/>
          <p:cNvGrpSpPr/>
          <p:nvPr/>
        </p:nvGrpSpPr>
        <p:grpSpPr>
          <a:xfrm rot="-10005687">
            <a:off x="7176473" y="640475"/>
            <a:ext cx="1900295" cy="1900078"/>
            <a:chOff x="277881" y="2901316"/>
            <a:chExt cx="1900344" cy="1900126"/>
          </a:xfrm>
        </p:grpSpPr>
        <p:sp>
          <p:nvSpPr>
            <p:cNvPr id="455" name="Google Shape;455;p28"/>
            <p:cNvSpPr/>
            <p:nvPr/>
          </p:nvSpPr>
          <p:spPr>
            <a:xfrm>
              <a:off x="402450" y="3248988"/>
              <a:ext cx="1354500" cy="135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 name="Google Shape;456;p28"/>
            <p:cNvGrpSpPr/>
            <p:nvPr/>
          </p:nvGrpSpPr>
          <p:grpSpPr>
            <a:xfrm rot="2322109">
              <a:off x="551788" y="3175815"/>
              <a:ext cx="1352529" cy="1351128"/>
              <a:chOff x="200055" y="3556746"/>
              <a:chExt cx="869964" cy="869063"/>
            </a:xfrm>
          </p:grpSpPr>
          <p:sp>
            <p:nvSpPr>
              <p:cNvPr id="457" name="Google Shape;457;p28"/>
              <p:cNvSpPr/>
              <p:nvPr/>
            </p:nvSpPr>
            <p:spPr>
              <a:xfrm>
                <a:off x="200055" y="3556746"/>
                <a:ext cx="868968" cy="868968"/>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311314" y="3605499"/>
                <a:ext cx="474914" cy="486723"/>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8"/>
              <p:cNvSpPr/>
              <p:nvPr/>
            </p:nvSpPr>
            <p:spPr>
              <a:xfrm>
                <a:off x="270576" y="3701013"/>
                <a:ext cx="799443" cy="724796"/>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8"/>
              <p:cNvSpPr/>
              <p:nvPr/>
            </p:nvSpPr>
            <p:spPr>
              <a:xfrm>
                <a:off x="731547" y="4048069"/>
                <a:ext cx="85887" cy="85697"/>
              </a:xfrm>
              <a:custGeom>
                <a:avLst/>
                <a:gdLst/>
                <a:ahLst/>
                <a:cxnLst/>
                <a:rect l="l" t="t" r="r" b="b"/>
                <a:pathLst>
                  <a:path w="1811" h="1807" extrusionOk="0">
                    <a:moveTo>
                      <a:pt x="961" y="31"/>
                    </a:moveTo>
                    <a:cubicBezTo>
                      <a:pt x="1442" y="64"/>
                      <a:pt x="1810" y="478"/>
                      <a:pt x="1777" y="959"/>
                    </a:cubicBezTo>
                    <a:cubicBezTo>
                      <a:pt x="1747" y="1440"/>
                      <a:pt x="1329" y="1806"/>
                      <a:pt x="848" y="1773"/>
                    </a:cubicBezTo>
                    <a:cubicBezTo>
                      <a:pt x="369" y="1740"/>
                      <a:pt x="1" y="1327"/>
                      <a:pt x="34" y="846"/>
                    </a:cubicBezTo>
                    <a:cubicBezTo>
                      <a:pt x="64" y="365"/>
                      <a:pt x="482" y="1"/>
                      <a:pt x="961" y="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1" name="Google Shape;461;p28"/>
          <p:cNvSpPr/>
          <p:nvPr/>
        </p:nvSpPr>
        <p:spPr>
          <a:xfrm rot="-9721048">
            <a:off x="7249053" y="670182"/>
            <a:ext cx="683619" cy="68379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rot="-9720997">
            <a:off x="8465674" y="2411364"/>
            <a:ext cx="320672" cy="320768"/>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rot="-9721047">
            <a:off x="7855628" y="2590821"/>
            <a:ext cx="146813" cy="14685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rot="-9721073">
            <a:off x="6906618" y="951315"/>
            <a:ext cx="121490" cy="12152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txBox="1"/>
          <p:nvPr/>
        </p:nvSpPr>
        <p:spPr>
          <a:xfrm>
            <a:off x="2638875" y="3554025"/>
            <a:ext cx="3866700" cy="722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Cabin"/>
                <a:ea typeface="Cabin"/>
                <a:cs typeface="Cabin"/>
                <a:sym typeface="Cabin"/>
              </a:rPr>
              <a:t>CREDITS:</a:t>
            </a:r>
            <a:r>
              <a:rPr lang="en" sz="1200">
                <a:solidFill>
                  <a:schemeClr val="dk1"/>
                </a:solidFill>
                <a:latin typeface="Cabin"/>
                <a:ea typeface="Cabin"/>
                <a:cs typeface="Cabin"/>
                <a:sym typeface="Cabin"/>
              </a:rPr>
              <a:t> This presentation template was created by </a:t>
            </a:r>
            <a:r>
              <a:rPr lang="en" sz="1200" b="1">
                <a:solidFill>
                  <a:schemeClr val="dk1"/>
                </a:solidFill>
                <a:uFill>
                  <a:noFill/>
                </a:uFill>
                <a:latin typeface="Cabin"/>
                <a:ea typeface="Cabin"/>
                <a:cs typeface="Cabin"/>
                <a:sym typeface="Cabin"/>
                <a:hlinkClick r:id="rId2">
                  <a:extLst>
                    <a:ext uri="{A12FA001-AC4F-418D-AE19-62706E023703}">
                      <ahyp:hlinkClr xmlns:ahyp="http://schemas.microsoft.com/office/drawing/2018/hyperlinkcolor" val="tx"/>
                    </a:ext>
                  </a:extLst>
                </a:hlinkClick>
              </a:rPr>
              <a:t>Slidesgo</a:t>
            </a:r>
            <a:r>
              <a:rPr lang="en" sz="1200" b="1">
                <a:solidFill>
                  <a:schemeClr val="dk1"/>
                </a:solidFill>
                <a:latin typeface="Cabin"/>
                <a:ea typeface="Cabin"/>
                <a:cs typeface="Cabin"/>
                <a:sym typeface="Cabin"/>
              </a:rPr>
              <a:t>,</a:t>
            </a:r>
            <a:r>
              <a:rPr lang="en" sz="1200">
                <a:solidFill>
                  <a:schemeClr val="dk1"/>
                </a:solidFill>
                <a:latin typeface="Cabin"/>
                <a:ea typeface="Cabin"/>
                <a:cs typeface="Cabin"/>
                <a:sym typeface="Cabin"/>
              </a:rPr>
              <a:t> including icons by </a:t>
            </a:r>
            <a:r>
              <a:rPr lang="en" sz="1200" b="1">
                <a:solidFill>
                  <a:schemeClr val="dk1"/>
                </a:solidFill>
                <a:uFill>
                  <a:noFill/>
                </a:uFill>
                <a:latin typeface="Cabin"/>
                <a:ea typeface="Cabin"/>
                <a:cs typeface="Cabin"/>
                <a:sym typeface="Cabin"/>
                <a:hlinkClick r:id="rId3">
                  <a:extLst>
                    <a:ext uri="{A12FA001-AC4F-418D-AE19-62706E023703}">
                      <ahyp:hlinkClr xmlns:ahyp="http://schemas.microsoft.com/office/drawing/2018/hyperlinkcolor" val="tx"/>
                    </a:ext>
                  </a:extLst>
                </a:hlinkClick>
              </a:rPr>
              <a:t>Flaticon</a:t>
            </a:r>
            <a:r>
              <a:rPr lang="en" sz="1200" b="1">
                <a:solidFill>
                  <a:schemeClr val="dk1"/>
                </a:solidFill>
                <a:latin typeface="Cabin"/>
                <a:ea typeface="Cabin"/>
                <a:cs typeface="Cabin"/>
                <a:sym typeface="Cabin"/>
              </a:rPr>
              <a:t>,</a:t>
            </a:r>
            <a:r>
              <a:rPr lang="en" sz="1200">
                <a:solidFill>
                  <a:schemeClr val="dk1"/>
                </a:solidFill>
                <a:latin typeface="Cabin"/>
                <a:ea typeface="Cabin"/>
                <a:cs typeface="Cabin"/>
                <a:sym typeface="Cabin"/>
              </a:rPr>
              <a:t> and infographics &amp; images by </a:t>
            </a:r>
            <a:r>
              <a:rPr lang="en" sz="1200" b="1">
                <a:solidFill>
                  <a:schemeClr val="dk1"/>
                </a:solidFill>
                <a:uFill>
                  <a:noFill/>
                </a:uFill>
                <a:latin typeface="Cabin"/>
                <a:ea typeface="Cabin"/>
                <a:cs typeface="Cabin"/>
                <a:sym typeface="Cabin"/>
                <a:hlinkClick r:id="rId4">
                  <a:extLst>
                    <a:ext uri="{A12FA001-AC4F-418D-AE19-62706E023703}">
                      <ahyp:hlinkClr xmlns:ahyp="http://schemas.microsoft.com/office/drawing/2018/hyperlinkcolor" val="tx"/>
                    </a:ext>
                  </a:extLst>
                </a:hlinkClick>
              </a:rPr>
              <a:t>Freepik</a:t>
            </a:r>
            <a:endParaRPr sz="1200" b="1">
              <a:solidFill>
                <a:schemeClr val="dk1"/>
              </a:solidFill>
              <a:latin typeface="Cabin"/>
              <a:ea typeface="Cabin"/>
              <a:cs typeface="Cabin"/>
              <a:sym typeface="Cabin"/>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66"/>
        <p:cNvGrpSpPr/>
        <p:nvPr/>
      </p:nvGrpSpPr>
      <p:grpSpPr>
        <a:xfrm>
          <a:off x="0" y="0"/>
          <a:ext cx="0" cy="0"/>
          <a:chOff x="0" y="0"/>
          <a:chExt cx="0" cy="0"/>
        </a:xfrm>
      </p:grpSpPr>
      <p:sp>
        <p:nvSpPr>
          <p:cNvPr id="467" name="Google Shape;467;p29"/>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 name="Google Shape;468;p29"/>
          <p:cNvGrpSpPr/>
          <p:nvPr/>
        </p:nvGrpSpPr>
        <p:grpSpPr>
          <a:xfrm>
            <a:off x="520563" y="326550"/>
            <a:ext cx="8079900" cy="426900"/>
            <a:chOff x="552450" y="401675"/>
            <a:chExt cx="8079900" cy="426900"/>
          </a:xfrm>
        </p:grpSpPr>
        <p:sp>
          <p:nvSpPr>
            <p:cNvPr id="469" name="Google Shape;469;p29"/>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29"/>
          <p:cNvGrpSpPr/>
          <p:nvPr/>
        </p:nvGrpSpPr>
        <p:grpSpPr>
          <a:xfrm rot="-697191">
            <a:off x="7107083" y="288061"/>
            <a:ext cx="1034120" cy="1034321"/>
            <a:chOff x="7764407" y="575481"/>
            <a:chExt cx="1308352" cy="1308606"/>
          </a:xfrm>
        </p:grpSpPr>
        <p:sp>
          <p:nvSpPr>
            <p:cNvPr id="474" name="Google Shape;474;p29"/>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29"/>
            <p:cNvGrpSpPr/>
            <p:nvPr/>
          </p:nvGrpSpPr>
          <p:grpSpPr>
            <a:xfrm rot="-846281">
              <a:off x="7879557" y="690583"/>
              <a:ext cx="1078052" cy="1078403"/>
              <a:chOff x="5759760" y="3433415"/>
              <a:chExt cx="583422" cy="583612"/>
            </a:xfrm>
          </p:grpSpPr>
          <p:sp>
            <p:nvSpPr>
              <p:cNvPr id="476" name="Google Shape;476;p29"/>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 name="Google Shape;480;p29"/>
          <p:cNvGrpSpPr/>
          <p:nvPr/>
        </p:nvGrpSpPr>
        <p:grpSpPr>
          <a:xfrm rot="-697191">
            <a:off x="8087197" y="914503"/>
            <a:ext cx="673607" cy="673738"/>
            <a:chOff x="7764407" y="575481"/>
            <a:chExt cx="1308352" cy="1308606"/>
          </a:xfrm>
        </p:grpSpPr>
        <p:sp>
          <p:nvSpPr>
            <p:cNvPr id="481" name="Google Shape;481;p29"/>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29"/>
            <p:cNvGrpSpPr/>
            <p:nvPr/>
          </p:nvGrpSpPr>
          <p:grpSpPr>
            <a:xfrm rot="-846281">
              <a:off x="7879557" y="690583"/>
              <a:ext cx="1078052" cy="1078403"/>
              <a:chOff x="5759760" y="3433415"/>
              <a:chExt cx="583422" cy="583612"/>
            </a:xfrm>
          </p:grpSpPr>
          <p:sp>
            <p:nvSpPr>
              <p:cNvPr id="483" name="Google Shape;483;p29"/>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accent2"/>
        </a:solidFill>
        <a:effectLst/>
      </p:bgPr>
    </p:bg>
    <p:spTree>
      <p:nvGrpSpPr>
        <p:cNvPr id="1" name="Shape 487"/>
        <p:cNvGrpSpPr/>
        <p:nvPr/>
      </p:nvGrpSpPr>
      <p:grpSpPr>
        <a:xfrm>
          <a:off x="0" y="0"/>
          <a:ext cx="0" cy="0"/>
          <a:chOff x="0" y="0"/>
          <a:chExt cx="0" cy="0"/>
        </a:xfrm>
      </p:grpSpPr>
      <p:sp>
        <p:nvSpPr>
          <p:cNvPr id="488" name="Google Shape;488;p30"/>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 name="Google Shape;489;p30"/>
          <p:cNvGrpSpPr/>
          <p:nvPr/>
        </p:nvGrpSpPr>
        <p:grpSpPr>
          <a:xfrm>
            <a:off x="520563" y="326550"/>
            <a:ext cx="8079900" cy="426900"/>
            <a:chOff x="552450" y="401675"/>
            <a:chExt cx="8079900" cy="426900"/>
          </a:xfrm>
        </p:grpSpPr>
        <p:sp>
          <p:nvSpPr>
            <p:cNvPr id="490" name="Google Shape;490;p30"/>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 name="Google Shape;494;p30"/>
          <p:cNvSpPr/>
          <p:nvPr/>
        </p:nvSpPr>
        <p:spPr>
          <a:xfrm>
            <a:off x="7946263" y="1248225"/>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7946263" y="2237190"/>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7946263" y="3226156"/>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rot="10800000" flipH="1">
            <a:off x="114300" y="3735032"/>
            <a:ext cx="2476802" cy="1326193"/>
          </a:xfrm>
          <a:custGeom>
            <a:avLst/>
            <a:gdLst/>
            <a:ahLst/>
            <a:cxnLst/>
            <a:rect l="l" t="t" r="r" b="b"/>
            <a:pathLst>
              <a:path w="54058" h="27964" extrusionOk="0">
                <a:moveTo>
                  <a:pt x="2468" y="26211"/>
                </a:moveTo>
                <a:lnTo>
                  <a:pt x="5067" y="26211"/>
                </a:lnTo>
                <a:cubicBezTo>
                  <a:pt x="5756" y="26211"/>
                  <a:pt x="6392" y="26045"/>
                  <a:pt x="6937" y="25728"/>
                </a:cubicBezTo>
                <a:lnTo>
                  <a:pt x="6937" y="25726"/>
                </a:lnTo>
                <a:cubicBezTo>
                  <a:pt x="7484" y="25409"/>
                  <a:pt x="7948" y="24942"/>
                  <a:pt x="8290" y="24348"/>
                </a:cubicBezTo>
                <a:lnTo>
                  <a:pt x="11409" y="18950"/>
                </a:lnTo>
                <a:cubicBezTo>
                  <a:pt x="11841" y="18206"/>
                  <a:pt x="12429" y="17614"/>
                  <a:pt x="13126" y="17213"/>
                </a:cubicBezTo>
                <a:lnTo>
                  <a:pt x="13128" y="17213"/>
                </a:lnTo>
                <a:cubicBezTo>
                  <a:pt x="13827" y="16810"/>
                  <a:pt x="14631" y="16594"/>
                  <a:pt x="15493" y="16594"/>
                </a:cubicBezTo>
                <a:lnTo>
                  <a:pt x="22104" y="16594"/>
                </a:lnTo>
                <a:cubicBezTo>
                  <a:pt x="22793" y="16594"/>
                  <a:pt x="23429" y="16425"/>
                  <a:pt x="23973" y="16110"/>
                </a:cubicBezTo>
                <a:lnTo>
                  <a:pt x="23973" y="16106"/>
                </a:lnTo>
                <a:cubicBezTo>
                  <a:pt x="24520" y="15792"/>
                  <a:pt x="24985" y="15323"/>
                  <a:pt x="25327" y="14728"/>
                </a:cubicBezTo>
                <a:lnTo>
                  <a:pt x="29772" y="7034"/>
                </a:lnTo>
                <a:cubicBezTo>
                  <a:pt x="30204" y="6287"/>
                  <a:pt x="30792" y="5697"/>
                  <a:pt x="31489" y="5296"/>
                </a:cubicBezTo>
                <a:lnTo>
                  <a:pt x="31491" y="5296"/>
                </a:lnTo>
                <a:cubicBezTo>
                  <a:pt x="32191" y="4893"/>
                  <a:pt x="32995" y="4677"/>
                  <a:pt x="33856" y="4677"/>
                </a:cubicBezTo>
                <a:lnTo>
                  <a:pt x="48096" y="4677"/>
                </a:lnTo>
                <a:cubicBezTo>
                  <a:pt x="48785" y="4677"/>
                  <a:pt x="49421" y="4508"/>
                  <a:pt x="49966" y="4194"/>
                </a:cubicBezTo>
                <a:lnTo>
                  <a:pt x="49966" y="4190"/>
                </a:lnTo>
                <a:cubicBezTo>
                  <a:pt x="50513" y="3875"/>
                  <a:pt x="50977" y="3406"/>
                  <a:pt x="51319" y="2812"/>
                </a:cubicBezTo>
                <a:lnTo>
                  <a:pt x="51323" y="2812"/>
                </a:lnTo>
                <a:lnTo>
                  <a:pt x="51761" y="2049"/>
                </a:lnTo>
                <a:cubicBezTo>
                  <a:pt x="51596" y="1835"/>
                  <a:pt x="51502" y="1566"/>
                  <a:pt x="51502" y="1278"/>
                </a:cubicBezTo>
                <a:cubicBezTo>
                  <a:pt x="51502" y="571"/>
                  <a:pt x="52075" y="1"/>
                  <a:pt x="52779" y="1"/>
                </a:cubicBezTo>
                <a:cubicBezTo>
                  <a:pt x="53486" y="1"/>
                  <a:pt x="54058" y="575"/>
                  <a:pt x="54058" y="1278"/>
                </a:cubicBezTo>
                <a:cubicBezTo>
                  <a:pt x="54058" y="1983"/>
                  <a:pt x="53484" y="2555"/>
                  <a:pt x="52779" y="2555"/>
                </a:cubicBezTo>
                <a:cubicBezTo>
                  <a:pt x="52725" y="2555"/>
                  <a:pt x="52672" y="2553"/>
                  <a:pt x="52620" y="2545"/>
                </a:cubicBezTo>
                <a:lnTo>
                  <a:pt x="52180" y="3305"/>
                </a:lnTo>
                <a:lnTo>
                  <a:pt x="52180" y="3310"/>
                </a:lnTo>
                <a:cubicBezTo>
                  <a:pt x="51748" y="4054"/>
                  <a:pt x="51160" y="4646"/>
                  <a:pt x="50463" y="5047"/>
                </a:cubicBezTo>
                <a:lnTo>
                  <a:pt x="50461" y="5047"/>
                </a:lnTo>
                <a:cubicBezTo>
                  <a:pt x="49762" y="5450"/>
                  <a:pt x="48956" y="5666"/>
                  <a:pt x="48096" y="5666"/>
                </a:cubicBezTo>
                <a:lnTo>
                  <a:pt x="33856" y="5666"/>
                </a:lnTo>
                <a:cubicBezTo>
                  <a:pt x="33167" y="5666"/>
                  <a:pt x="32532" y="5833"/>
                  <a:pt x="31987" y="6149"/>
                </a:cubicBezTo>
                <a:lnTo>
                  <a:pt x="31987" y="6151"/>
                </a:lnTo>
                <a:cubicBezTo>
                  <a:pt x="31440" y="6468"/>
                  <a:pt x="30975" y="6935"/>
                  <a:pt x="30632" y="7529"/>
                </a:cubicBezTo>
                <a:lnTo>
                  <a:pt x="26184" y="15234"/>
                </a:lnTo>
                <a:cubicBezTo>
                  <a:pt x="25752" y="15979"/>
                  <a:pt x="25162" y="16571"/>
                  <a:pt x="24467" y="16972"/>
                </a:cubicBezTo>
                <a:lnTo>
                  <a:pt x="24463" y="16972"/>
                </a:lnTo>
                <a:cubicBezTo>
                  <a:pt x="23764" y="17375"/>
                  <a:pt x="22960" y="17591"/>
                  <a:pt x="22098" y="17591"/>
                </a:cubicBezTo>
                <a:lnTo>
                  <a:pt x="15491" y="17591"/>
                </a:lnTo>
                <a:cubicBezTo>
                  <a:pt x="14802" y="17591"/>
                  <a:pt x="14167" y="17757"/>
                  <a:pt x="13622" y="18074"/>
                </a:cubicBezTo>
                <a:lnTo>
                  <a:pt x="13622" y="18076"/>
                </a:lnTo>
                <a:cubicBezTo>
                  <a:pt x="13075" y="18393"/>
                  <a:pt x="12608" y="18860"/>
                  <a:pt x="12267" y="19454"/>
                </a:cubicBezTo>
                <a:lnTo>
                  <a:pt x="9149" y="24852"/>
                </a:lnTo>
                <a:cubicBezTo>
                  <a:pt x="8717" y="25598"/>
                  <a:pt x="8129" y="26189"/>
                  <a:pt x="7432" y="26590"/>
                </a:cubicBezTo>
                <a:lnTo>
                  <a:pt x="7428" y="26590"/>
                </a:lnTo>
                <a:cubicBezTo>
                  <a:pt x="6731" y="26993"/>
                  <a:pt x="5925" y="27208"/>
                  <a:pt x="5063" y="27208"/>
                </a:cubicBezTo>
                <a:lnTo>
                  <a:pt x="2446" y="27208"/>
                </a:lnTo>
                <a:cubicBezTo>
                  <a:pt x="2244" y="27655"/>
                  <a:pt x="1798" y="27963"/>
                  <a:pt x="1278" y="27963"/>
                </a:cubicBezTo>
                <a:cubicBezTo>
                  <a:pt x="572" y="27963"/>
                  <a:pt x="1" y="27389"/>
                  <a:pt x="1" y="26684"/>
                </a:cubicBezTo>
                <a:cubicBezTo>
                  <a:pt x="1" y="25981"/>
                  <a:pt x="574" y="25407"/>
                  <a:pt x="1278" y="25407"/>
                </a:cubicBezTo>
                <a:cubicBezTo>
                  <a:pt x="1818" y="25405"/>
                  <a:pt x="2281" y="25738"/>
                  <a:pt x="2468" y="2621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0"/>
          <p:cNvSpPr/>
          <p:nvPr/>
        </p:nvSpPr>
        <p:spPr>
          <a:xfrm>
            <a:off x="816373" y="3806482"/>
            <a:ext cx="217527" cy="217109"/>
          </a:xfrm>
          <a:custGeom>
            <a:avLst/>
            <a:gdLst/>
            <a:ahLst/>
            <a:cxnLst/>
            <a:rect l="l" t="t" r="r" b="b"/>
            <a:pathLst>
              <a:path w="949" h="947" extrusionOk="0">
                <a:moveTo>
                  <a:pt x="473" y="0"/>
                </a:moveTo>
                <a:lnTo>
                  <a:pt x="948" y="946"/>
                </a:lnTo>
                <a:lnTo>
                  <a:pt x="0" y="94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rot="5400000">
            <a:off x="937346" y="4366700"/>
            <a:ext cx="236782" cy="236826"/>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sp>
        <p:nvSpPr>
          <p:cNvPr id="32" name="Google Shape;32;p4"/>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4"/>
          <p:cNvGrpSpPr/>
          <p:nvPr/>
        </p:nvGrpSpPr>
        <p:grpSpPr>
          <a:xfrm>
            <a:off x="520563" y="326550"/>
            <a:ext cx="8079900" cy="426900"/>
            <a:chOff x="552450" y="401675"/>
            <a:chExt cx="8079900" cy="426900"/>
          </a:xfrm>
        </p:grpSpPr>
        <p:sp>
          <p:nvSpPr>
            <p:cNvPr id="34" name="Google Shape;34;p4"/>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 name="Google Shape;39;p4"/>
          <p:cNvSpPr txBox="1">
            <a:spLocks noGrp="1"/>
          </p:cNvSpPr>
          <p:nvPr>
            <p:ph type="body" idx="1"/>
          </p:nvPr>
        </p:nvSpPr>
        <p:spPr>
          <a:xfrm>
            <a:off x="720000" y="1533525"/>
            <a:ext cx="7704000" cy="14541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3"/>
              </a:buClr>
              <a:buSzPts val="1400"/>
              <a:buChar char="●"/>
              <a:defRPr>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1600"/>
              </a:spcBef>
              <a:spcAft>
                <a:spcPts val="0"/>
              </a:spcAft>
              <a:buClr>
                <a:srgbClr val="434343"/>
              </a:buClr>
              <a:buSzPts val="1400"/>
              <a:buChar char="■"/>
              <a:defRPr>
                <a:solidFill>
                  <a:srgbClr val="434343"/>
                </a:solidFill>
              </a:defRPr>
            </a:lvl3pPr>
            <a:lvl4pPr marL="1828800" lvl="3" indent="-317500" rtl="0">
              <a:lnSpc>
                <a:spcPct val="115000"/>
              </a:lnSpc>
              <a:spcBef>
                <a:spcPts val="1600"/>
              </a:spcBef>
              <a:spcAft>
                <a:spcPts val="0"/>
              </a:spcAft>
              <a:buClr>
                <a:srgbClr val="434343"/>
              </a:buClr>
              <a:buSzPts val="1400"/>
              <a:buChar char="●"/>
              <a:defRPr>
                <a:solidFill>
                  <a:srgbClr val="434343"/>
                </a:solidFill>
              </a:defRPr>
            </a:lvl4pPr>
            <a:lvl5pPr marL="2286000" lvl="4" indent="-317500" rtl="0">
              <a:lnSpc>
                <a:spcPct val="115000"/>
              </a:lnSpc>
              <a:spcBef>
                <a:spcPts val="1600"/>
              </a:spcBef>
              <a:spcAft>
                <a:spcPts val="0"/>
              </a:spcAft>
              <a:buClr>
                <a:srgbClr val="434343"/>
              </a:buClr>
              <a:buSzPts val="1400"/>
              <a:buChar char="○"/>
              <a:defRPr>
                <a:solidFill>
                  <a:srgbClr val="434343"/>
                </a:solidFill>
              </a:defRPr>
            </a:lvl5pPr>
            <a:lvl6pPr marL="2743200" lvl="5" indent="-317500" rtl="0">
              <a:lnSpc>
                <a:spcPct val="115000"/>
              </a:lnSpc>
              <a:spcBef>
                <a:spcPts val="1600"/>
              </a:spcBef>
              <a:spcAft>
                <a:spcPts val="0"/>
              </a:spcAft>
              <a:buClr>
                <a:srgbClr val="434343"/>
              </a:buClr>
              <a:buSzPts val="1400"/>
              <a:buChar char="■"/>
              <a:defRPr>
                <a:solidFill>
                  <a:srgbClr val="434343"/>
                </a:solidFill>
              </a:defRPr>
            </a:lvl6pPr>
            <a:lvl7pPr marL="3200400" lvl="6" indent="-317500" rtl="0">
              <a:lnSpc>
                <a:spcPct val="115000"/>
              </a:lnSpc>
              <a:spcBef>
                <a:spcPts val="1600"/>
              </a:spcBef>
              <a:spcAft>
                <a:spcPts val="0"/>
              </a:spcAft>
              <a:buClr>
                <a:srgbClr val="434343"/>
              </a:buClr>
              <a:buSzPts val="1400"/>
              <a:buChar char="●"/>
              <a:defRPr>
                <a:solidFill>
                  <a:srgbClr val="434343"/>
                </a:solidFill>
              </a:defRPr>
            </a:lvl7pPr>
            <a:lvl8pPr marL="3657600" lvl="7" indent="-317500" rtl="0">
              <a:lnSpc>
                <a:spcPct val="115000"/>
              </a:lnSpc>
              <a:spcBef>
                <a:spcPts val="1600"/>
              </a:spcBef>
              <a:spcAft>
                <a:spcPts val="0"/>
              </a:spcAft>
              <a:buClr>
                <a:srgbClr val="434343"/>
              </a:buClr>
              <a:buSzPts val="1400"/>
              <a:buChar char="○"/>
              <a:defRPr>
                <a:solidFill>
                  <a:srgbClr val="434343"/>
                </a:solidFill>
              </a:defRPr>
            </a:lvl8pPr>
            <a:lvl9pPr marL="4114800" lvl="8" indent="-317500" rtl="0">
              <a:lnSpc>
                <a:spcPct val="115000"/>
              </a:lnSpc>
              <a:spcBef>
                <a:spcPts val="1600"/>
              </a:spcBef>
              <a:spcAft>
                <a:spcPts val="1600"/>
              </a:spcAft>
              <a:buClr>
                <a:srgbClr val="434343"/>
              </a:buClr>
              <a:buSzPts val="1400"/>
              <a:buChar char="■"/>
              <a:defRPr>
                <a:solidFill>
                  <a:srgbClr val="434343"/>
                </a:solidFill>
              </a:defRPr>
            </a:lvl9pPr>
          </a:lstStyle>
          <a:p>
            <a:endParaRPr/>
          </a:p>
        </p:txBody>
      </p:sp>
      <p:sp>
        <p:nvSpPr>
          <p:cNvPr id="40" name="Google Shape;40;p4"/>
          <p:cNvSpPr/>
          <p:nvPr/>
        </p:nvSpPr>
        <p:spPr>
          <a:xfrm rot="4304125">
            <a:off x="7672168" y="1031002"/>
            <a:ext cx="1793781" cy="1459569"/>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rot="7355165">
            <a:off x="8197463" y="1374859"/>
            <a:ext cx="578861" cy="579015"/>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92D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2"/>
        <p:cNvGrpSpPr/>
        <p:nvPr/>
      </p:nvGrpSpPr>
      <p:grpSpPr>
        <a:xfrm>
          <a:off x="0" y="0"/>
          <a:ext cx="0" cy="0"/>
          <a:chOff x="0" y="0"/>
          <a:chExt cx="0" cy="0"/>
        </a:xfrm>
      </p:grpSpPr>
      <p:sp>
        <p:nvSpPr>
          <p:cNvPr id="43" name="Google Shape;43;p5"/>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44;p5"/>
          <p:cNvGrpSpPr/>
          <p:nvPr/>
        </p:nvGrpSpPr>
        <p:grpSpPr>
          <a:xfrm>
            <a:off x="520563" y="326550"/>
            <a:ext cx="8079900" cy="426900"/>
            <a:chOff x="552450" y="401675"/>
            <a:chExt cx="8079900" cy="426900"/>
          </a:xfrm>
        </p:grpSpPr>
        <p:sp>
          <p:nvSpPr>
            <p:cNvPr id="45" name="Google Shape;45;p5"/>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subTitle" idx="1"/>
          </p:nvPr>
        </p:nvSpPr>
        <p:spPr>
          <a:xfrm>
            <a:off x="1436675" y="2384025"/>
            <a:ext cx="2420100" cy="100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 name="Google Shape;50;p5"/>
          <p:cNvSpPr txBox="1">
            <a:spLocks noGrp="1"/>
          </p:cNvSpPr>
          <p:nvPr>
            <p:ph type="subTitle" idx="2"/>
          </p:nvPr>
        </p:nvSpPr>
        <p:spPr>
          <a:xfrm>
            <a:off x="5121272" y="2383425"/>
            <a:ext cx="2423100" cy="100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1" name="Google Shape;51;p5"/>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5"/>
          <p:cNvSpPr txBox="1">
            <a:spLocks noGrp="1"/>
          </p:cNvSpPr>
          <p:nvPr>
            <p:ph type="title" idx="3"/>
          </p:nvPr>
        </p:nvSpPr>
        <p:spPr>
          <a:xfrm>
            <a:off x="1441859" y="3389025"/>
            <a:ext cx="24096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18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3" name="Google Shape;53;p5"/>
          <p:cNvSpPr txBox="1">
            <a:spLocks noGrp="1"/>
          </p:cNvSpPr>
          <p:nvPr>
            <p:ph type="title" idx="4"/>
          </p:nvPr>
        </p:nvSpPr>
        <p:spPr>
          <a:xfrm>
            <a:off x="5125772" y="3389025"/>
            <a:ext cx="24141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4" name="Google Shape;54;p5"/>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5"/>
          <p:cNvGrpSpPr/>
          <p:nvPr/>
        </p:nvGrpSpPr>
        <p:grpSpPr>
          <a:xfrm rot="-846281">
            <a:off x="7879557" y="690583"/>
            <a:ext cx="1078052" cy="1078403"/>
            <a:chOff x="5759760" y="3433415"/>
            <a:chExt cx="583422" cy="583612"/>
          </a:xfrm>
        </p:grpSpPr>
        <p:sp>
          <p:nvSpPr>
            <p:cNvPr id="56" name="Google Shape;56;p5"/>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2"/>
        </a:solidFill>
        <a:effectLst/>
      </p:bgPr>
    </p:bg>
    <p:spTree>
      <p:nvGrpSpPr>
        <p:cNvPr id="1" name="Shape 60"/>
        <p:cNvGrpSpPr/>
        <p:nvPr/>
      </p:nvGrpSpPr>
      <p:grpSpPr>
        <a:xfrm>
          <a:off x="0" y="0"/>
          <a:ext cx="0" cy="0"/>
          <a:chOff x="0" y="0"/>
          <a:chExt cx="0" cy="0"/>
        </a:xfrm>
      </p:grpSpPr>
      <p:grpSp>
        <p:nvGrpSpPr>
          <p:cNvPr id="61" name="Google Shape;61;p6"/>
          <p:cNvGrpSpPr/>
          <p:nvPr/>
        </p:nvGrpSpPr>
        <p:grpSpPr>
          <a:xfrm>
            <a:off x="520563" y="326550"/>
            <a:ext cx="8079900" cy="426900"/>
            <a:chOff x="552450" y="401675"/>
            <a:chExt cx="8079900" cy="426900"/>
          </a:xfrm>
        </p:grpSpPr>
        <p:sp>
          <p:nvSpPr>
            <p:cNvPr id="62" name="Google Shape;62;p6"/>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6"/>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6"/>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8"/>
        <p:cNvGrpSpPr/>
        <p:nvPr/>
      </p:nvGrpSpPr>
      <p:grpSpPr>
        <a:xfrm>
          <a:off x="0" y="0"/>
          <a:ext cx="0" cy="0"/>
          <a:chOff x="0" y="0"/>
          <a:chExt cx="0" cy="0"/>
        </a:xfrm>
      </p:grpSpPr>
      <p:sp>
        <p:nvSpPr>
          <p:cNvPr id="69" name="Google Shape;69;p7"/>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697000" y="930800"/>
            <a:ext cx="7727022" cy="3340403"/>
          </a:xfrm>
          <a:custGeom>
            <a:avLst/>
            <a:gdLst/>
            <a:ahLst/>
            <a:cxnLst/>
            <a:rect l="l" t="t" r="r" b="b"/>
            <a:pathLst>
              <a:path w="41831" h="15117" extrusionOk="0">
                <a:moveTo>
                  <a:pt x="1074" y="0"/>
                </a:moveTo>
                <a:lnTo>
                  <a:pt x="40757" y="0"/>
                </a:lnTo>
                <a:cubicBezTo>
                  <a:pt x="41345" y="0"/>
                  <a:pt x="41831" y="483"/>
                  <a:pt x="41831" y="1076"/>
                </a:cubicBezTo>
                <a:lnTo>
                  <a:pt x="41831" y="14043"/>
                </a:lnTo>
                <a:cubicBezTo>
                  <a:pt x="41831" y="14631"/>
                  <a:pt x="41347" y="15116"/>
                  <a:pt x="40757" y="15116"/>
                </a:cubicBezTo>
                <a:lnTo>
                  <a:pt x="1074" y="15116"/>
                </a:lnTo>
                <a:cubicBezTo>
                  <a:pt x="486" y="15116"/>
                  <a:pt x="1" y="14633"/>
                  <a:pt x="1" y="14043"/>
                </a:cubicBezTo>
                <a:lnTo>
                  <a:pt x="1" y="1076"/>
                </a:lnTo>
                <a:cubicBezTo>
                  <a:pt x="1" y="481"/>
                  <a:pt x="484" y="0"/>
                  <a:pt x="1074" y="0"/>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7"/>
          <p:cNvGrpSpPr/>
          <p:nvPr/>
        </p:nvGrpSpPr>
        <p:grpSpPr>
          <a:xfrm>
            <a:off x="520563" y="326550"/>
            <a:ext cx="8079900" cy="426900"/>
            <a:chOff x="552450" y="401675"/>
            <a:chExt cx="8079900" cy="426900"/>
          </a:xfrm>
        </p:grpSpPr>
        <p:sp>
          <p:nvSpPr>
            <p:cNvPr id="72" name="Google Shape;72;p7"/>
            <p:cNvSpPr/>
            <p:nvPr/>
          </p:nvSpPr>
          <p:spPr>
            <a:xfrm>
              <a:off x="552450" y="401675"/>
              <a:ext cx="8079900" cy="426900"/>
            </a:xfrm>
            <a:prstGeom prst="roundRect">
              <a:avLst>
                <a:gd name="adj" fmla="val 2231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rgbClr val="6DC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7"/>
          <p:cNvSpPr txBox="1">
            <a:spLocks noGrp="1"/>
          </p:cNvSpPr>
          <p:nvPr>
            <p:ph type="title"/>
          </p:nvPr>
        </p:nvSpPr>
        <p:spPr>
          <a:xfrm>
            <a:off x="1016088" y="1227200"/>
            <a:ext cx="3975300" cy="574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 name="Google Shape;77;p7"/>
          <p:cNvSpPr txBox="1">
            <a:spLocks noGrp="1"/>
          </p:cNvSpPr>
          <p:nvPr>
            <p:ph type="subTitle" idx="1"/>
          </p:nvPr>
        </p:nvSpPr>
        <p:spPr>
          <a:xfrm rot="-259">
            <a:off x="1016087" y="1874950"/>
            <a:ext cx="3975300" cy="2041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78" name="Google Shape;78;p7"/>
          <p:cNvSpPr/>
          <p:nvPr/>
        </p:nvSpPr>
        <p:spPr>
          <a:xfrm>
            <a:off x="7197192" y="1089921"/>
            <a:ext cx="780642" cy="123424"/>
          </a:xfrm>
          <a:custGeom>
            <a:avLst/>
            <a:gdLst/>
            <a:ahLst/>
            <a:cxnLst/>
            <a:rect l="l" t="t" r="r" b="b"/>
            <a:pathLst>
              <a:path w="6186" h="978" extrusionOk="0">
                <a:moveTo>
                  <a:pt x="488" y="1"/>
                </a:moveTo>
                <a:lnTo>
                  <a:pt x="5699" y="1"/>
                </a:lnTo>
                <a:cubicBezTo>
                  <a:pt x="5966" y="1"/>
                  <a:pt x="6186" y="221"/>
                  <a:pt x="6186" y="488"/>
                </a:cubicBezTo>
                <a:lnTo>
                  <a:pt x="6186" y="488"/>
                </a:lnTo>
                <a:cubicBezTo>
                  <a:pt x="6186" y="755"/>
                  <a:pt x="5966" y="978"/>
                  <a:pt x="5699" y="978"/>
                </a:cubicBezTo>
                <a:lnTo>
                  <a:pt x="488" y="978"/>
                </a:lnTo>
                <a:cubicBezTo>
                  <a:pt x="221" y="978"/>
                  <a:pt x="0" y="755"/>
                  <a:pt x="0" y="488"/>
                </a:cubicBezTo>
                <a:lnTo>
                  <a:pt x="0" y="488"/>
                </a:lnTo>
                <a:cubicBezTo>
                  <a:pt x="0" y="219"/>
                  <a:pt x="218" y="1"/>
                  <a:pt x="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7"/>
          <p:cNvSpPr/>
          <p:nvPr/>
        </p:nvSpPr>
        <p:spPr>
          <a:xfrm>
            <a:off x="5967911" y="1162865"/>
            <a:ext cx="627568" cy="119511"/>
          </a:xfrm>
          <a:custGeom>
            <a:avLst/>
            <a:gdLst/>
            <a:ahLst/>
            <a:cxnLst/>
            <a:rect l="l" t="t" r="r" b="b"/>
            <a:pathLst>
              <a:path w="4973" h="947" extrusionOk="0">
                <a:moveTo>
                  <a:pt x="474" y="1"/>
                </a:moveTo>
                <a:lnTo>
                  <a:pt x="4500" y="1"/>
                </a:lnTo>
                <a:cubicBezTo>
                  <a:pt x="4759" y="1"/>
                  <a:pt x="4973" y="214"/>
                  <a:pt x="4973" y="474"/>
                </a:cubicBezTo>
                <a:lnTo>
                  <a:pt x="4973" y="474"/>
                </a:lnTo>
                <a:cubicBezTo>
                  <a:pt x="4973" y="733"/>
                  <a:pt x="4759" y="947"/>
                  <a:pt x="4500" y="947"/>
                </a:cubicBezTo>
                <a:lnTo>
                  <a:pt x="474" y="947"/>
                </a:lnTo>
                <a:cubicBezTo>
                  <a:pt x="214" y="947"/>
                  <a:pt x="1" y="733"/>
                  <a:pt x="1" y="474"/>
                </a:cubicBezTo>
                <a:lnTo>
                  <a:pt x="1" y="474"/>
                </a:lnTo>
                <a:cubicBezTo>
                  <a:pt x="1" y="214"/>
                  <a:pt x="214" y="1"/>
                  <a:pt x="474" y="1"/>
                </a:cubicBezTo>
                <a:close/>
              </a:path>
            </a:pathLst>
          </a:custGeom>
          <a:solidFill>
            <a:srgbClr val="92D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7"/>
          <p:cNvSpPr/>
          <p:nvPr/>
        </p:nvSpPr>
        <p:spPr>
          <a:xfrm>
            <a:off x="6651770" y="1162865"/>
            <a:ext cx="431587" cy="119511"/>
          </a:xfrm>
          <a:custGeom>
            <a:avLst/>
            <a:gdLst/>
            <a:ahLst/>
            <a:cxnLst/>
            <a:rect l="l" t="t" r="r" b="b"/>
            <a:pathLst>
              <a:path w="3420" h="947" extrusionOk="0">
                <a:moveTo>
                  <a:pt x="473" y="1"/>
                </a:moveTo>
                <a:lnTo>
                  <a:pt x="2947" y="1"/>
                </a:lnTo>
                <a:cubicBezTo>
                  <a:pt x="3206" y="1"/>
                  <a:pt x="3420" y="214"/>
                  <a:pt x="3420" y="474"/>
                </a:cubicBezTo>
                <a:lnTo>
                  <a:pt x="3420" y="474"/>
                </a:lnTo>
                <a:cubicBezTo>
                  <a:pt x="3420" y="733"/>
                  <a:pt x="3206" y="947"/>
                  <a:pt x="2947" y="947"/>
                </a:cubicBezTo>
                <a:lnTo>
                  <a:pt x="473" y="947"/>
                </a:lnTo>
                <a:cubicBezTo>
                  <a:pt x="214" y="947"/>
                  <a:pt x="0" y="733"/>
                  <a:pt x="0" y="474"/>
                </a:cubicBezTo>
                <a:lnTo>
                  <a:pt x="0" y="474"/>
                </a:lnTo>
                <a:cubicBezTo>
                  <a:pt x="0" y="214"/>
                  <a:pt x="212" y="1"/>
                  <a:pt x="473" y="1"/>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p:nvPr/>
        </p:nvSpPr>
        <p:spPr>
          <a:xfrm>
            <a:off x="7139015" y="1162865"/>
            <a:ext cx="592107" cy="119511"/>
          </a:xfrm>
          <a:custGeom>
            <a:avLst/>
            <a:gdLst/>
            <a:ahLst/>
            <a:cxnLst/>
            <a:rect l="l" t="t" r="r" b="b"/>
            <a:pathLst>
              <a:path w="4692" h="947" extrusionOk="0">
                <a:moveTo>
                  <a:pt x="474" y="1"/>
                </a:moveTo>
                <a:lnTo>
                  <a:pt x="4218" y="1"/>
                </a:lnTo>
                <a:cubicBezTo>
                  <a:pt x="4478" y="1"/>
                  <a:pt x="4691" y="214"/>
                  <a:pt x="4691" y="474"/>
                </a:cubicBezTo>
                <a:lnTo>
                  <a:pt x="4691" y="474"/>
                </a:lnTo>
                <a:cubicBezTo>
                  <a:pt x="4691" y="733"/>
                  <a:pt x="4478" y="947"/>
                  <a:pt x="4218" y="947"/>
                </a:cubicBezTo>
                <a:lnTo>
                  <a:pt x="474" y="947"/>
                </a:lnTo>
                <a:cubicBezTo>
                  <a:pt x="215" y="947"/>
                  <a:pt x="1" y="733"/>
                  <a:pt x="1" y="474"/>
                </a:cubicBezTo>
                <a:lnTo>
                  <a:pt x="1" y="474"/>
                </a:lnTo>
                <a:cubicBezTo>
                  <a:pt x="1" y="214"/>
                  <a:pt x="215" y="1"/>
                  <a:pt x="474"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7824893" y="1144692"/>
            <a:ext cx="158249" cy="145761"/>
          </a:xfrm>
          <a:custGeom>
            <a:avLst/>
            <a:gdLst/>
            <a:ahLst/>
            <a:cxnLst/>
            <a:rect l="l" t="t" r="r" b="b"/>
            <a:pathLst>
              <a:path w="1254" h="1155" extrusionOk="0">
                <a:moveTo>
                  <a:pt x="725" y="50"/>
                </a:moveTo>
                <a:lnTo>
                  <a:pt x="87" y="1154"/>
                </a:lnTo>
                <a:lnTo>
                  <a:pt x="1" y="1105"/>
                </a:lnTo>
                <a:lnTo>
                  <a:pt x="638" y="1"/>
                </a:lnTo>
                <a:close/>
                <a:moveTo>
                  <a:pt x="1253" y="50"/>
                </a:moveTo>
                <a:lnTo>
                  <a:pt x="1169" y="1"/>
                </a:lnTo>
                <a:lnTo>
                  <a:pt x="531" y="1105"/>
                </a:lnTo>
                <a:lnTo>
                  <a:pt x="616" y="11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5967911" y="1420820"/>
            <a:ext cx="119507" cy="119259"/>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6182824" y="1420820"/>
            <a:ext cx="119759" cy="119511"/>
          </a:xfrm>
          <a:custGeom>
            <a:avLst/>
            <a:gdLst/>
            <a:ahLst/>
            <a:cxnLst/>
            <a:rect l="l" t="t" r="r" b="b"/>
            <a:pathLst>
              <a:path w="949" h="947" extrusionOk="0">
                <a:moveTo>
                  <a:pt x="473" y="1"/>
                </a:moveTo>
                <a:lnTo>
                  <a:pt x="948" y="947"/>
                </a:lnTo>
                <a:lnTo>
                  <a:pt x="0" y="947"/>
                </a:ln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6408842" y="1420820"/>
            <a:ext cx="387040" cy="119259"/>
          </a:xfrm>
          <a:custGeom>
            <a:avLst/>
            <a:gdLst/>
            <a:ahLst/>
            <a:cxnLst/>
            <a:rect l="l" t="t" r="r" b="b"/>
            <a:pathLst>
              <a:path w="3067" h="945" extrusionOk="0">
                <a:moveTo>
                  <a:pt x="473" y="1"/>
                </a:moveTo>
                <a:lnTo>
                  <a:pt x="2593" y="1"/>
                </a:lnTo>
                <a:cubicBezTo>
                  <a:pt x="2855" y="1"/>
                  <a:pt x="3066" y="212"/>
                  <a:pt x="3066" y="474"/>
                </a:cubicBezTo>
                <a:lnTo>
                  <a:pt x="3066" y="474"/>
                </a:lnTo>
                <a:cubicBezTo>
                  <a:pt x="3066" y="733"/>
                  <a:pt x="2855" y="944"/>
                  <a:pt x="2593" y="944"/>
                </a:cubicBezTo>
                <a:lnTo>
                  <a:pt x="473" y="944"/>
                </a:lnTo>
                <a:cubicBezTo>
                  <a:pt x="214" y="944"/>
                  <a:pt x="0" y="733"/>
                  <a:pt x="0" y="474"/>
                </a:cubicBezTo>
                <a:lnTo>
                  <a:pt x="0" y="474"/>
                </a:lnTo>
                <a:cubicBezTo>
                  <a:pt x="0" y="212"/>
                  <a:pt x="214" y="1"/>
                  <a:pt x="473" y="1"/>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6"/>
        <p:cNvGrpSpPr/>
        <p:nvPr/>
      </p:nvGrpSpPr>
      <p:grpSpPr>
        <a:xfrm>
          <a:off x="0" y="0"/>
          <a:ext cx="0" cy="0"/>
          <a:chOff x="0" y="0"/>
          <a:chExt cx="0" cy="0"/>
        </a:xfrm>
      </p:grpSpPr>
      <p:sp>
        <p:nvSpPr>
          <p:cNvPr id="87" name="Google Shape;87;p8"/>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7000" y="1027900"/>
            <a:ext cx="7727022" cy="3134510"/>
          </a:xfrm>
          <a:custGeom>
            <a:avLst/>
            <a:gdLst/>
            <a:ahLst/>
            <a:cxnLst/>
            <a:rect l="l" t="t" r="r" b="b"/>
            <a:pathLst>
              <a:path w="41831" h="15117" extrusionOk="0">
                <a:moveTo>
                  <a:pt x="1074" y="0"/>
                </a:moveTo>
                <a:lnTo>
                  <a:pt x="40757" y="0"/>
                </a:lnTo>
                <a:cubicBezTo>
                  <a:pt x="41345" y="0"/>
                  <a:pt x="41831" y="483"/>
                  <a:pt x="41831" y="1076"/>
                </a:cubicBezTo>
                <a:lnTo>
                  <a:pt x="41831" y="14043"/>
                </a:lnTo>
                <a:cubicBezTo>
                  <a:pt x="41831" y="14631"/>
                  <a:pt x="41347" y="15116"/>
                  <a:pt x="40757" y="15116"/>
                </a:cubicBezTo>
                <a:lnTo>
                  <a:pt x="1074" y="15116"/>
                </a:lnTo>
                <a:cubicBezTo>
                  <a:pt x="486" y="15116"/>
                  <a:pt x="1" y="14633"/>
                  <a:pt x="1" y="14043"/>
                </a:cubicBezTo>
                <a:lnTo>
                  <a:pt x="1" y="1076"/>
                </a:lnTo>
                <a:cubicBezTo>
                  <a:pt x="1" y="481"/>
                  <a:pt x="484" y="0"/>
                  <a:pt x="1074" y="0"/>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 name="Google Shape;89;p8"/>
          <p:cNvGrpSpPr/>
          <p:nvPr/>
        </p:nvGrpSpPr>
        <p:grpSpPr>
          <a:xfrm>
            <a:off x="520563" y="326550"/>
            <a:ext cx="8079900" cy="426900"/>
            <a:chOff x="552450" y="401675"/>
            <a:chExt cx="8079900" cy="426900"/>
          </a:xfrm>
        </p:grpSpPr>
        <p:sp>
          <p:nvSpPr>
            <p:cNvPr id="90" name="Google Shape;90;p8"/>
            <p:cNvSpPr/>
            <p:nvPr/>
          </p:nvSpPr>
          <p:spPr>
            <a:xfrm>
              <a:off x="552450" y="401675"/>
              <a:ext cx="8079900" cy="426900"/>
            </a:xfrm>
            <a:prstGeom prst="roundRect">
              <a:avLst>
                <a:gd name="adj" fmla="val 2231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8"/>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rgbClr val="6DC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8"/>
          <p:cNvSpPr txBox="1">
            <a:spLocks noGrp="1"/>
          </p:cNvSpPr>
          <p:nvPr>
            <p:ph type="title"/>
          </p:nvPr>
        </p:nvSpPr>
        <p:spPr>
          <a:xfrm>
            <a:off x="1442700" y="1323975"/>
            <a:ext cx="6258600" cy="254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96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grpSp>
        <p:nvGrpSpPr>
          <p:cNvPr id="95" name="Google Shape;95;p8"/>
          <p:cNvGrpSpPr/>
          <p:nvPr/>
        </p:nvGrpSpPr>
        <p:grpSpPr>
          <a:xfrm>
            <a:off x="6180562" y="4095502"/>
            <a:ext cx="2148254" cy="426910"/>
            <a:chOff x="2633694" y="2674236"/>
            <a:chExt cx="1790958" cy="355877"/>
          </a:xfrm>
        </p:grpSpPr>
        <p:sp>
          <p:nvSpPr>
            <p:cNvPr id="96" name="Google Shape;96;p8"/>
            <p:cNvSpPr/>
            <p:nvPr/>
          </p:nvSpPr>
          <p:spPr>
            <a:xfrm>
              <a:off x="2633694" y="2808212"/>
              <a:ext cx="1790958" cy="221902"/>
            </a:xfrm>
            <a:custGeom>
              <a:avLst/>
              <a:gdLst/>
              <a:ahLst/>
              <a:cxnLst/>
              <a:rect l="l" t="t" r="r" b="b"/>
              <a:pathLst>
                <a:path w="37764" h="4679" extrusionOk="0">
                  <a:moveTo>
                    <a:pt x="2339" y="0"/>
                  </a:moveTo>
                  <a:lnTo>
                    <a:pt x="35423" y="0"/>
                  </a:lnTo>
                  <a:cubicBezTo>
                    <a:pt x="36710" y="0"/>
                    <a:pt x="37763" y="1053"/>
                    <a:pt x="37763" y="2339"/>
                  </a:cubicBezTo>
                  <a:lnTo>
                    <a:pt x="37763" y="2339"/>
                  </a:lnTo>
                  <a:cubicBezTo>
                    <a:pt x="37763" y="3628"/>
                    <a:pt x="36708" y="4679"/>
                    <a:pt x="35423" y="4679"/>
                  </a:cubicBezTo>
                  <a:lnTo>
                    <a:pt x="2339" y="4679"/>
                  </a:lnTo>
                  <a:cubicBezTo>
                    <a:pt x="1051" y="4679"/>
                    <a:pt x="0" y="3624"/>
                    <a:pt x="0" y="2339"/>
                  </a:cubicBezTo>
                  <a:lnTo>
                    <a:pt x="0" y="2339"/>
                  </a:lnTo>
                  <a:cubicBezTo>
                    <a:pt x="0" y="1051"/>
                    <a:pt x="1051" y="0"/>
                    <a:pt x="2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a:off x="2661675" y="2831592"/>
              <a:ext cx="1369065" cy="175141"/>
            </a:xfrm>
            <a:custGeom>
              <a:avLst/>
              <a:gdLst/>
              <a:ahLst/>
              <a:cxnLst/>
              <a:rect l="l" t="t" r="r" b="b"/>
              <a:pathLst>
                <a:path w="28868" h="3693" extrusionOk="0">
                  <a:moveTo>
                    <a:pt x="1847" y="1"/>
                  </a:moveTo>
                  <a:lnTo>
                    <a:pt x="27021" y="1"/>
                  </a:lnTo>
                  <a:cubicBezTo>
                    <a:pt x="28037" y="1"/>
                    <a:pt x="28868" y="832"/>
                    <a:pt x="28868" y="1846"/>
                  </a:cubicBezTo>
                  <a:lnTo>
                    <a:pt x="28868" y="1846"/>
                  </a:lnTo>
                  <a:cubicBezTo>
                    <a:pt x="28868" y="2861"/>
                    <a:pt x="28037" y="3692"/>
                    <a:pt x="27021" y="3692"/>
                  </a:cubicBezTo>
                  <a:lnTo>
                    <a:pt x="1847" y="3692"/>
                  </a:lnTo>
                  <a:cubicBezTo>
                    <a:pt x="831" y="3692"/>
                    <a:pt x="1" y="2861"/>
                    <a:pt x="1" y="1846"/>
                  </a:cubicBezTo>
                  <a:lnTo>
                    <a:pt x="1" y="1846"/>
                  </a:lnTo>
                  <a:cubicBezTo>
                    <a:pt x="1" y="830"/>
                    <a:pt x="831" y="1"/>
                    <a:pt x="1847" y="1"/>
                  </a:cubicBezTo>
                  <a:close/>
                </a:path>
              </a:pathLst>
            </a:custGeom>
            <a:solidFill>
              <a:srgbClr val="92D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2661675" y="2831592"/>
              <a:ext cx="104904" cy="167885"/>
            </a:xfrm>
            <a:custGeom>
              <a:avLst/>
              <a:gdLst/>
              <a:ahLst/>
              <a:cxnLst/>
              <a:rect l="l" t="t" r="r" b="b"/>
              <a:pathLst>
                <a:path w="2212" h="3540" extrusionOk="0">
                  <a:moveTo>
                    <a:pt x="1115" y="3540"/>
                  </a:moveTo>
                  <a:lnTo>
                    <a:pt x="2211" y="1"/>
                  </a:lnTo>
                  <a:lnTo>
                    <a:pt x="1847" y="1"/>
                  </a:lnTo>
                  <a:cubicBezTo>
                    <a:pt x="831" y="1"/>
                    <a:pt x="1" y="832"/>
                    <a:pt x="1" y="1846"/>
                  </a:cubicBezTo>
                  <a:cubicBezTo>
                    <a:pt x="1" y="2602"/>
                    <a:pt x="461" y="3254"/>
                    <a:pt x="1115" y="3540"/>
                  </a:cubicBez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8"/>
            <p:cNvSpPr/>
            <p:nvPr/>
          </p:nvSpPr>
          <p:spPr>
            <a:xfrm>
              <a:off x="2883434" y="2831592"/>
              <a:ext cx="225316" cy="175141"/>
            </a:xfrm>
            <a:custGeom>
              <a:avLst/>
              <a:gdLst/>
              <a:ahLst/>
              <a:cxnLst/>
              <a:rect l="l" t="t" r="r" b="b"/>
              <a:pathLst>
                <a:path w="4751" h="3693" extrusionOk="0">
                  <a:moveTo>
                    <a:pt x="1144" y="1"/>
                  </a:moveTo>
                  <a:lnTo>
                    <a:pt x="1" y="3692"/>
                  </a:lnTo>
                  <a:lnTo>
                    <a:pt x="3610" y="3692"/>
                  </a:lnTo>
                  <a:lnTo>
                    <a:pt x="4751" y="1"/>
                  </a:ln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8"/>
            <p:cNvSpPr/>
            <p:nvPr/>
          </p:nvSpPr>
          <p:spPr>
            <a:xfrm>
              <a:off x="3225653" y="2831592"/>
              <a:ext cx="225411" cy="175141"/>
            </a:xfrm>
            <a:custGeom>
              <a:avLst/>
              <a:gdLst/>
              <a:ahLst/>
              <a:cxnLst/>
              <a:rect l="l" t="t" r="r" b="b"/>
              <a:pathLst>
                <a:path w="4753" h="3693" extrusionOk="0">
                  <a:moveTo>
                    <a:pt x="1144" y="1"/>
                  </a:moveTo>
                  <a:lnTo>
                    <a:pt x="0" y="3692"/>
                  </a:lnTo>
                  <a:lnTo>
                    <a:pt x="3609" y="3692"/>
                  </a:lnTo>
                  <a:lnTo>
                    <a:pt x="4753" y="1"/>
                  </a:ln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3567966" y="2831592"/>
              <a:ext cx="225316" cy="175141"/>
            </a:xfrm>
            <a:custGeom>
              <a:avLst/>
              <a:gdLst/>
              <a:ahLst/>
              <a:cxnLst/>
              <a:rect l="l" t="t" r="r" b="b"/>
              <a:pathLst>
                <a:path w="4751" h="3693" extrusionOk="0">
                  <a:moveTo>
                    <a:pt x="1144" y="1"/>
                  </a:moveTo>
                  <a:lnTo>
                    <a:pt x="0" y="3692"/>
                  </a:lnTo>
                  <a:lnTo>
                    <a:pt x="3609" y="3692"/>
                  </a:lnTo>
                  <a:lnTo>
                    <a:pt x="4750" y="1"/>
                  </a:ln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p:nvPr/>
          </p:nvSpPr>
          <p:spPr>
            <a:xfrm>
              <a:off x="3910138" y="2834058"/>
              <a:ext cx="120697" cy="172674"/>
            </a:xfrm>
            <a:custGeom>
              <a:avLst/>
              <a:gdLst/>
              <a:ahLst/>
              <a:cxnLst/>
              <a:rect l="l" t="t" r="r" b="b"/>
              <a:pathLst>
                <a:path w="2545" h="3641" extrusionOk="0">
                  <a:moveTo>
                    <a:pt x="1128" y="0"/>
                  </a:moveTo>
                  <a:lnTo>
                    <a:pt x="1" y="3640"/>
                  </a:lnTo>
                  <a:lnTo>
                    <a:pt x="696" y="3640"/>
                  </a:lnTo>
                  <a:cubicBezTo>
                    <a:pt x="1712" y="3640"/>
                    <a:pt x="2543" y="2809"/>
                    <a:pt x="2543" y="1794"/>
                  </a:cubicBezTo>
                  <a:cubicBezTo>
                    <a:pt x="2545" y="928"/>
                    <a:pt x="1938" y="196"/>
                    <a:pt x="1128" y="0"/>
                  </a:cubicBez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a:off x="3915923" y="2674236"/>
              <a:ext cx="99877" cy="70806"/>
            </a:xfrm>
            <a:custGeom>
              <a:avLst/>
              <a:gdLst/>
              <a:ahLst/>
              <a:cxnLst/>
              <a:rect l="l" t="t" r="r" b="b"/>
              <a:pathLst>
                <a:path w="2106" h="1493" extrusionOk="0">
                  <a:moveTo>
                    <a:pt x="163" y="740"/>
                  </a:moveTo>
                  <a:lnTo>
                    <a:pt x="747" y="1324"/>
                  </a:lnTo>
                  <a:cubicBezTo>
                    <a:pt x="917" y="1493"/>
                    <a:pt x="1191" y="1493"/>
                    <a:pt x="1362" y="1324"/>
                  </a:cubicBezTo>
                  <a:lnTo>
                    <a:pt x="1944" y="740"/>
                  </a:lnTo>
                  <a:cubicBezTo>
                    <a:pt x="2073" y="613"/>
                    <a:pt x="2106" y="434"/>
                    <a:pt x="2036" y="267"/>
                  </a:cubicBezTo>
                  <a:cubicBezTo>
                    <a:pt x="1968" y="101"/>
                    <a:pt x="1814" y="0"/>
                    <a:pt x="1635" y="0"/>
                  </a:cubicBezTo>
                  <a:lnTo>
                    <a:pt x="469" y="0"/>
                  </a:lnTo>
                  <a:cubicBezTo>
                    <a:pt x="288" y="0"/>
                    <a:pt x="138" y="103"/>
                    <a:pt x="68" y="267"/>
                  </a:cubicBezTo>
                  <a:cubicBezTo>
                    <a:pt x="0" y="432"/>
                    <a:pt x="37" y="615"/>
                    <a:pt x="163" y="740"/>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8"/>
          <p:cNvSpPr/>
          <p:nvPr/>
        </p:nvSpPr>
        <p:spPr>
          <a:xfrm>
            <a:off x="719991" y="4282275"/>
            <a:ext cx="260940" cy="240148"/>
          </a:xfrm>
          <a:custGeom>
            <a:avLst/>
            <a:gdLst/>
            <a:ahLst/>
            <a:cxnLst/>
            <a:rect l="l" t="t" r="r" b="b"/>
            <a:pathLst>
              <a:path w="1255" h="1155" extrusionOk="0">
                <a:moveTo>
                  <a:pt x="722" y="50"/>
                </a:moveTo>
                <a:lnTo>
                  <a:pt x="85" y="1154"/>
                </a:lnTo>
                <a:lnTo>
                  <a:pt x="0" y="1107"/>
                </a:lnTo>
                <a:lnTo>
                  <a:pt x="638" y="1"/>
                </a:lnTo>
                <a:close/>
                <a:moveTo>
                  <a:pt x="1255" y="50"/>
                </a:moveTo>
                <a:lnTo>
                  <a:pt x="1170" y="1"/>
                </a:lnTo>
                <a:lnTo>
                  <a:pt x="533" y="1107"/>
                </a:lnTo>
                <a:lnTo>
                  <a:pt x="617" y="11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p:cNvSpPr/>
          <p:nvPr/>
        </p:nvSpPr>
        <p:spPr>
          <a:xfrm>
            <a:off x="1056825" y="4303691"/>
            <a:ext cx="625008" cy="196900"/>
          </a:xfrm>
          <a:custGeom>
            <a:avLst/>
            <a:gdLst/>
            <a:ahLst/>
            <a:cxnLst/>
            <a:rect l="l" t="t" r="r" b="b"/>
            <a:pathLst>
              <a:path w="3006" h="947" extrusionOk="0">
                <a:moveTo>
                  <a:pt x="474" y="0"/>
                </a:moveTo>
                <a:lnTo>
                  <a:pt x="2532" y="0"/>
                </a:lnTo>
                <a:cubicBezTo>
                  <a:pt x="2791" y="0"/>
                  <a:pt x="3005" y="214"/>
                  <a:pt x="3005" y="473"/>
                </a:cubicBezTo>
                <a:lnTo>
                  <a:pt x="3005" y="473"/>
                </a:lnTo>
                <a:cubicBezTo>
                  <a:pt x="3005" y="733"/>
                  <a:pt x="2791" y="946"/>
                  <a:pt x="2532" y="946"/>
                </a:cubicBezTo>
                <a:lnTo>
                  <a:pt x="474" y="946"/>
                </a:lnTo>
                <a:cubicBezTo>
                  <a:pt x="215" y="946"/>
                  <a:pt x="1" y="733"/>
                  <a:pt x="1" y="473"/>
                </a:cubicBezTo>
                <a:lnTo>
                  <a:pt x="1" y="473"/>
                </a:lnTo>
                <a:cubicBezTo>
                  <a:pt x="1" y="214"/>
                  <a:pt x="215" y="0"/>
                  <a:pt x="474" y="0"/>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p:cNvSpPr/>
          <p:nvPr/>
        </p:nvSpPr>
        <p:spPr>
          <a:xfrm>
            <a:off x="1850464" y="4303691"/>
            <a:ext cx="428107" cy="196900"/>
          </a:xfrm>
          <a:custGeom>
            <a:avLst/>
            <a:gdLst/>
            <a:ahLst/>
            <a:cxnLst/>
            <a:rect l="l" t="t" r="r" b="b"/>
            <a:pathLst>
              <a:path w="2059" h="947" extrusionOk="0">
                <a:moveTo>
                  <a:pt x="475" y="0"/>
                </a:moveTo>
                <a:lnTo>
                  <a:pt x="1586" y="0"/>
                </a:lnTo>
                <a:cubicBezTo>
                  <a:pt x="1845" y="0"/>
                  <a:pt x="2059" y="214"/>
                  <a:pt x="2059" y="473"/>
                </a:cubicBezTo>
                <a:lnTo>
                  <a:pt x="2059" y="473"/>
                </a:lnTo>
                <a:cubicBezTo>
                  <a:pt x="2059" y="733"/>
                  <a:pt x="1845" y="946"/>
                  <a:pt x="1586" y="946"/>
                </a:cubicBezTo>
                <a:lnTo>
                  <a:pt x="475" y="946"/>
                </a:lnTo>
                <a:cubicBezTo>
                  <a:pt x="216" y="946"/>
                  <a:pt x="2" y="733"/>
                  <a:pt x="2" y="473"/>
                </a:cubicBezTo>
                <a:lnTo>
                  <a:pt x="2" y="473"/>
                </a:lnTo>
                <a:cubicBezTo>
                  <a:pt x="0" y="214"/>
                  <a:pt x="214" y="0"/>
                  <a:pt x="4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2"/>
        </a:solidFill>
        <a:effectLst/>
      </p:bgPr>
    </p:bg>
    <p:spTree>
      <p:nvGrpSpPr>
        <p:cNvPr id="1" name="Shape 107"/>
        <p:cNvGrpSpPr/>
        <p:nvPr/>
      </p:nvGrpSpPr>
      <p:grpSpPr>
        <a:xfrm>
          <a:off x="0" y="0"/>
          <a:ext cx="0" cy="0"/>
          <a:chOff x="0" y="0"/>
          <a:chExt cx="0" cy="0"/>
        </a:xfrm>
      </p:grpSpPr>
      <p:sp>
        <p:nvSpPr>
          <p:cNvPr id="108" name="Google Shape;108;p9"/>
          <p:cNvSpPr/>
          <p:nvPr/>
        </p:nvSpPr>
        <p:spPr>
          <a:xfrm>
            <a:off x="520575" y="819150"/>
            <a:ext cx="8079900" cy="3898800"/>
          </a:xfrm>
          <a:prstGeom prst="roundRect">
            <a:avLst>
              <a:gd name="adj" fmla="val 3542"/>
            </a:avLst>
          </a:pr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9"/>
          <p:cNvGrpSpPr/>
          <p:nvPr/>
        </p:nvGrpSpPr>
        <p:grpSpPr>
          <a:xfrm>
            <a:off x="520563" y="326550"/>
            <a:ext cx="8079900" cy="426900"/>
            <a:chOff x="552450" y="401675"/>
            <a:chExt cx="8079900" cy="426900"/>
          </a:xfrm>
        </p:grpSpPr>
        <p:sp>
          <p:nvSpPr>
            <p:cNvPr id="110" name="Google Shape;110;p9"/>
            <p:cNvSpPr/>
            <p:nvPr/>
          </p:nvSpPr>
          <p:spPr>
            <a:xfrm>
              <a:off x="552450" y="401675"/>
              <a:ext cx="8079900" cy="426900"/>
            </a:xfrm>
            <a:prstGeom prst="roundRect">
              <a:avLst>
                <a:gd name="adj" fmla="val 2231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rgbClr val="6DC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 name="Google Shape;114;p9"/>
          <p:cNvSpPr txBox="1">
            <a:spLocks noGrp="1"/>
          </p:cNvSpPr>
          <p:nvPr>
            <p:ph type="title"/>
          </p:nvPr>
        </p:nvSpPr>
        <p:spPr>
          <a:xfrm>
            <a:off x="2490600" y="1614600"/>
            <a:ext cx="4162800" cy="923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5" name="Google Shape;115;p9"/>
          <p:cNvSpPr txBox="1">
            <a:spLocks noGrp="1"/>
          </p:cNvSpPr>
          <p:nvPr>
            <p:ph type="subTitle" idx="1"/>
          </p:nvPr>
        </p:nvSpPr>
        <p:spPr>
          <a:xfrm>
            <a:off x="2479125" y="2734850"/>
            <a:ext cx="4162800" cy="104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6" name="Google Shape;116;p9"/>
          <p:cNvSpPr/>
          <p:nvPr/>
        </p:nvSpPr>
        <p:spPr>
          <a:xfrm>
            <a:off x="8038964" y="2136263"/>
            <a:ext cx="200227" cy="199811"/>
          </a:xfrm>
          <a:custGeom>
            <a:avLst/>
            <a:gdLst/>
            <a:ahLst/>
            <a:cxnLst/>
            <a:rect l="l" t="t" r="r" b="b"/>
            <a:pathLst>
              <a:path w="963" h="961" extrusionOk="0">
                <a:moveTo>
                  <a:pt x="482" y="960"/>
                </a:moveTo>
                <a:cubicBezTo>
                  <a:pt x="747" y="960"/>
                  <a:pt x="963" y="745"/>
                  <a:pt x="963" y="481"/>
                </a:cubicBezTo>
                <a:cubicBezTo>
                  <a:pt x="963" y="216"/>
                  <a:pt x="747" y="0"/>
                  <a:pt x="482" y="0"/>
                </a:cubicBezTo>
                <a:cubicBezTo>
                  <a:pt x="217" y="0"/>
                  <a:pt x="1" y="216"/>
                  <a:pt x="1" y="481"/>
                </a:cubicBezTo>
                <a:cubicBezTo>
                  <a:pt x="1" y="742"/>
                  <a:pt x="219" y="960"/>
                  <a:pt x="482" y="960"/>
                </a:cubicBezTo>
                <a:close/>
              </a:path>
            </a:pathLst>
          </a:custGeom>
          <a:solidFill>
            <a:srgbClr val="92D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rot="4304125">
            <a:off x="7672168" y="1031002"/>
            <a:ext cx="1793781" cy="1459569"/>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rot="7355165">
            <a:off x="8197463" y="1374859"/>
            <a:ext cx="578861" cy="579015"/>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92D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9"/>
          <p:cNvSpPr/>
          <p:nvPr/>
        </p:nvSpPr>
        <p:spPr>
          <a:xfrm>
            <a:off x="720009" y="4386686"/>
            <a:ext cx="88589" cy="216812"/>
          </a:xfrm>
          <a:custGeom>
            <a:avLst/>
            <a:gdLst/>
            <a:ahLst/>
            <a:cxnLst/>
            <a:rect l="l" t="t" r="r" b="b"/>
            <a:pathLst>
              <a:path w="702" h="1718" extrusionOk="0">
                <a:moveTo>
                  <a:pt x="701" y="281"/>
                </a:moveTo>
                <a:lnTo>
                  <a:pt x="278" y="281"/>
                </a:lnTo>
                <a:lnTo>
                  <a:pt x="278" y="1438"/>
                </a:lnTo>
                <a:lnTo>
                  <a:pt x="701" y="1438"/>
                </a:lnTo>
                <a:lnTo>
                  <a:pt x="701" y="1718"/>
                </a:lnTo>
                <a:lnTo>
                  <a:pt x="0" y="1718"/>
                </a:lnTo>
                <a:lnTo>
                  <a:pt x="0" y="1"/>
                </a:lnTo>
                <a:lnTo>
                  <a:pt x="7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a:off x="873842" y="4435273"/>
            <a:ext cx="592107" cy="119511"/>
          </a:xfrm>
          <a:custGeom>
            <a:avLst/>
            <a:gdLst/>
            <a:ahLst/>
            <a:cxnLst/>
            <a:rect l="l" t="t" r="r" b="b"/>
            <a:pathLst>
              <a:path w="4692" h="947" extrusionOk="0">
                <a:moveTo>
                  <a:pt x="473" y="0"/>
                </a:moveTo>
                <a:lnTo>
                  <a:pt x="4218" y="0"/>
                </a:lnTo>
                <a:cubicBezTo>
                  <a:pt x="4477" y="0"/>
                  <a:pt x="4691" y="214"/>
                  <a:pt x="4691" y="473"/>
                </a:cubicBezTo>
                <a:lnTo>
                  <a:pt x="4691" y="473"/>
                </a:lnTo>
                <a:cubicBezTo>
                  <a:pt x="4691" y="735"/>
                  <a:pt x="4477" y="946"/>
                  <a:pt x="4218" y="946"/>
                </a:cubicBezTo>
                <a:lnTo>
                  <a:pt x="473" y="946"/>
                </a:lnTo>
                <a:cubicBezTo>
                  <a:pt x="212" y="946"/>
                  <a:pt x="1" y="735"/>
                  <a:pt x="1" y="473"/>
                </a:cubicBezTo>
                <a:lnTo>
                  <a:pt x="1" y="473"/>
                </a:lnTo>
                <a:cubicBezTo>
                  <a:pt x="1" y="214"/>
                  <a:pt x="212" y="0"/>
                  <a:pt x="473" y="0"/>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a:off x="1530695" y="4435273"/>
            <a:ext cx="296180" cy="119511"/>
          </a:xfrm>
          <a:custGeom>
            <a:avLst/>
            <a:gdLst/>
            <a:ahLst/>
            <a:cxnLst/>
            <a:rect l="l" t="t" r="r" b="b"/>
            <a:pathLst>
              <a:path w="2347" h="947" extrusionOk="0">
                <a:moveTo>
                  <a:pt x="475" y="0"/>
                </a:moveTo>
                <a:lnTo>
                  <a:pt x="1873" y="0"/>
                </a:lnTo>
                <a:cubicBezTo>
                  <a:pt x="2133" y="0"/>
                  <a:pt x="2346" y="214"/>
                  <a:pt x="2346" y="473"/>
                </a:cubicBezTo>
                <a:lnTo>
                  <a:pt x="2346" y="473"/>
                </a:lnTo>
                <a:cubicBezTo>
                  <a:pt x="2346" y="735"/>
                  <a:pt x="2133" y="946"/>
                  <a:pt x="1873" y="946"/>
                </a:cubicBezTo>
                <a:lnTo>
                  <a:pt x="475" y="946"/>
                </a:lnTo>
                <a:cubicBezTo>
                  <a:pt x="216" y="946"/>
                  <a:pt x="2" y="735"/>
                  <a:pt x="2" y="473"/>
                </a:cubicBezTo>
                <a:lnTo>
                  <a:pt x="2" y="473"/>
                </a:lnTo>
                <a:cubicBezTo>
                  <a:pt x="0" y="214"/>
                  <a:pt x="214" y="0"/>
                  <a:pt x="475" y="0"/>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a:off x="1891870" y="4386686"/>
            <a:ext cx="88841" cy="216812"/>
          </a:xfrm>
          <a:custGeom>
            <a:avLst/>
            <a:gdLst/>
            <a:ahLst/>
            <a:cxnLst/>
            <a:rect l="l" t="t" r="r" b="b"/>
            <a:pathLst>
              <a:path w="704" h="1718" extrusionOk="0">
                <a:moveTo>
                  <a:pt x="1" y="1"/>
                </a:moveTo>
                <a:lnTo>
                  <a:pt x="704" y="1"/>
                </a:lnTo>
                <a:lnTo>
                  <a:pt x="704" y="1718"/>
                </a:lnTo>
                <a:lnTo>
                  <a:pt x="1" y="1718"/>
                </a:lnTo>
                <a:lnTo>
                  <a:pt x="1" y="1438"/>
                </a:lnTo>
                <a:lnTo>
                  <a:pt x="426" y="1438"/>
                </a:lnTo>
                <a:lnTo>
                  <a:pt x="426" y="281"/>
                </a:lnTo>
                <a:lnTo>
                  <a:pt x="1" y="28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a:off x="3545106"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4683586"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2406625"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5822061"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7"/>
        <p:cNvGrpSpPr/>
        <p:nvPr/>
      </p:nvGrpSpPr>
      <p:grpSpPr>
        <a:xfrm>
          <a:off x="0" y="0"/>
          <a:ext cx="0" cy="0"/>
          <a:chOff x="0" y="0"/>
          <a:chExt cx="0" cy="0"/>
        </a:xfrm>
      </p:grpSpPr>
      <p:sp>
        <p:nvSpPr>
          <p:cNvPr id="128" name="Google Shape;128;p10"/>
          <p:cNvSpPr txBox="1">
            <a:spLocks noGrp="1"/>
          </p:cNvSpPr>
          <p:nvPr>
            <p:ph type="title"/>
          </p:nvPr>
        </p:nvSpPr>
        <p:spPr>
          <a:xfrm>
            <a:off x="1052775" y="1880325"/>
            <a:ext cx="2404800" cy="183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1pPr>
            <a:lvl2pPr lvl="1"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2pPr>
            <a:lvl3pPr lvl="2"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3pPr>
            <a:lvl4pPr lvl="3"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4pPr>
            <a:lvl5pPr lvl="4"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5pPr>
            <a:lvl6pPr lvl="5"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6pPr>
            <a:lvl7pPr lvl="6"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7pPr>
            <a:lvl8pPr lvl="7"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8pPr>
            <a:lvl9pPr lvl="8"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9pPr>
          </a:lstStyle>
          <a:p>
            <a:endParaRPr/>
          </a:p>
        </p:txBody>
      </p:sp>
      <p:sp>
        <p:nvSpPr>
          <p:cNvPr id="7" name="Google Shape;7;p1"/>
          <p:cNvSpPr txBox="1">
            <a:spLocks noGrp="1"/>
          </p:cNvSpPr>
          <p:nvPr>
            <p:ph type="body" idx="1"/>
          </p:nvPr>
        </p:nvSpPr>
        <p:spPr>
          <a:xfrm>
            <a:off x="720000" y="1619250"/>
            <a:ext cx="7704000" cy="29838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1pPr>
            <a:lvl2pPr marL="914400" lvl="1"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2pPr>
            <a:lvl3pPr marL="1371600" lvl="2"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3pPr>
            <a:lvl4pPr marL="1828800" lvl="3"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4pPr>
            <a:lvl5pPr marL="2286000" lvl="4"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5pPr>
            <a:lvl6pPr marL="2743200" lvl="5"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6pPr>
            <a:lvl7pPr marL="3200400" lvl="6"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7pPr>
            <a:lvl8pPr marL="3657600" lvl="7" indent="-317500">
              <a:lnSpc>
                <a:spcPct val="100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8pPr>
            <a:lvl9pPr marL="4114800" lvl="8" indent="-317500">
              <a:lnSpc>
                <a:spcPct val="100000"/>
              </a:lnSpc>
              <a:spcBef>
                <a:spcPts val="1600"/>
              </a:spcBef>
              <a:spcAft>
                <a:spcPts val="1600"/>
              </a:spcAft>
              <a:buClr>
                <a:schemeClr val="dk1"/>
              </a:buClr>
              <a:buSzPts val="1400"/>
              <a:buFont typeface="Cabin"/>
              <a:buChar char="■"/>
              <a:defRPr>
                <a:solidFill>
                  <a:schemeClr val="dk1"/>
                </a:solidFill>
                <a:latin typeface="Cabin"/>
                <a:ea typeface="Cabin"/>
                <a:cs typeface="Cabin"/>
                <a:sym typeface="Cab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0" r:id="rId12"/>
    <p:sldLayoutId id="2147483661" r:id="rId13"/>
    <p:sldLayoutId id="2147483662" r:id="rId14"/>
    <p:sldLayoutId id="2147483663" r:id="rId15"/>
    <p:sldLayoutId id="2147483665" r:id="rId16"/>
    <p:sldLayoutId id="2147483666" r:id="rId17"/>
    <p:sldLayoutId id="2147483667" r:id="rId18"/>
    <p:sldLayoutId id="2147483670" r:id="rId19"/>
    <p:sldLayoutId id="2147483671" r:id="rId20"/>
    <p:sldLayoutId id="2147483674" r:id="rId21"/>
    <p:sldLayoutId id="2147483675" r:id="rId22"/>
    <p:sldLayoutId id="2147483676"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00.xml.rels><?xml version="1.0" encoding="UTF-8" standalone="yes"?>
<Relationships xmlns="http://schemas.openxmlformats.org/package/2006/relationships"><Relationship Id="rId8" Type="http://schemas.openxmlformats.org/officeDocument/2006/relationships/hyperlink" Target="https://en.wikipedia.org/wiki/Multiprotocol_Label_Switching" TargetMode="External"/><Relationship Id="rId3" Type="http://schemas.openxmlformats.org/officeDocument/2006/relationships/hyperlink" Target="https://en.wikipedia.org/wiki/Security_service_(telecommunication)" TargetMode="External"/><Relationship Id="rId7" Type="http://schemas.openxmlformats.org/officeDocument/2006/relationships/hyperlink" Target="https://en.wikipedia.org/wiki/Common_management_information_service" TargetMode="External"/><Relationship Id="rId2" Type="http://schemas.openxmlformats.org/officeDocument/2006/relationships/notesSlide" Target="../notesSlides/notesSlide100.xml"/><Relationship Id="rId1" Type="http://schemas.openxmlformats.org/officeDocument/2006/relationships/slideLayout" Target="../slideLayouts/slideLayout16.xml"/><Relationship Id="rId6" Type="http://schemas.openxmlformats.org/officeDocument/2006/relationships/hyperlink" Target="https://en.wikipedia.org/wiki/Common_management_information_protocol" TargetMode="External"/><Relationship Id="rId11" Type="http://schemas.openxmlformats.org/officeDocument/2006/relationships/hyperlink" Target="https://en.wikipedia.org/wiki/OSI_model#cite_note-Miao-36" TargetMode="External"/><Relationship Id="rId5" Type="http://schemas.openxmlformats.org/officeDocument/2006/relationships/hyperlink" Target="https://en.wikipedia.org/wiki/ITU-T" TargetMode="External"/><Relationship Id="rId10" Type="http://schemas.openxmlformats.org/officeDocument/2006/relationships/hyperlink" Target="https://en.wikipedia.org/wiki/Datagram" TargetMode="External"/><Relationship Id="rId4" Type="http://schemas.openxmlformats.org/officeDocument/2006/relationships/hyperlink" Target="https://en.wikipedia.org/wiki/OSI_model#cite_note-x800-34" TargetMode="External"/><Relationship Id="rId9" Type="http://schemas.openxmlformats.org/officeDocument/2006/relationships/hyperlink" Target="https://en.wikipedia.org/wiki/OSI_model#cite_note-35" TargetMode="Externa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6.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6.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6.xml"/></Relationships>
</file>

<file path=ppt/slides/_rels/slide104.xml.rels><?xml version="1.0" encoding="UTF-8" standalone="yes"?>
<Relationships xmlns="http://schemas.openxmlformats.org/package/2006/relationships"><Relationship Id="rId3" Type="http://schemas.openxmlformats.org/officeDocument/2006/relationships/hyperlink" Target="https://en.wikipedia.org/wiki/Reliable_byte_stream" TargetMode="External"/><Relationship Id="rId2" Type="http://schemas.openxmlformats.org/officeDocument/2006/relationships/notesSlide" Target="../notesSlides/notesSlide104.xml"/><Relationship Id="rId1" Type="http://schemas.openxmlformats.org/officeDocument/2006/relationships/slideLayout" Target="../slideLayouts/slideLayout16.xml"/><Relationship Id="rId6" Type="http://schemas.openxmlformats.org/officeDocument/2006/relationships/hyperlink" Target="https://en.wikipedia.org/wiki/IP_address" TargetMode="External"/><Relationship Id="rId5" Type="http://schemas.openxmlformats.org/officeDocument/2006/relationships/hyperlink" Target="https://en.wikipedia.org/wiki/Network_stack" TargetMode="External"/><Relationship Id="rId4" Type="http://schemas.openxmlformats.org/officeDocument/2006/relationships/hyperlink" Target="https://en.wikipedia.org/wiki/Internet_layer" TargetMode="Externa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6.xml"/></Relationships>
</file>

<file path=ppt/slides/_rels/slide106.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106.xml"/><Relationship Id="rId1" Type="http://schemas.openxmlformats.org/officeDocument/2006/relationships/slideLayout" Target="../slideLayouts/slideLayout16.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16.xml"/></Relationships>
</file>

<file path=ppt/slides/_rels/slide10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08.xml"/><Relationship Id="rId1" Type="http://schemas.openxmlformats.org/officeDocument/2006/relationships/slideLayout" Target="../slideLayouts/slideLayout16.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10.xml"/><Relationship Id="rId1" Type="http://schemas.openxmlformats.org/officeDocument/2006/relationships/slideLayout" Target="../slideLayouts/slideLayout16.xml"/></Relationships>
</file>

<file path=ppt/slides/_rels/slide111.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111.xml"/><Relationship Id="rId1" Type="http://schemas.openxmlformats.org/officeDocument/2006/relationships/slideLayout" Target="../slideLayouts/slideLayout16.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6.xml"/></Relationships>
</file>

<file path=ppt/slides/_rels/slide113.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113.xml"/><Relationship Id="rId1" Type="http://schemas.openxmlformats.org/officeDocument/2006/relationships/slideLayout" Target="../slideLayouts/slideLayout16.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6.xml"/></Relationships>
</file>

<file path=ppt/slides/_rels/slide115.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115.xml"/><Relationship Id="rId1" Type="http://schemas.openxmlformats.org/officeDocument/2006/relationships/slideLayout" Target="../slideLayouts/slideLayout16.xml"/></Relationships>
</file>

<file path=ppt/slides/_rels/slide116.xml.rels><?xml version="1.0" encoding="UTF-8" standalone="yes"?>
<Relationships xmlns="http://schemas.openxmlformats.org/package/2006/relationships"><Relationship Id="rId8" Type="http://schemas.openxmlformats.org/officeDocument/2006/relationships/customXml" Target="../ink/ink13.xml"/><Relationship Id="rId13" Type="http://schemas.openxmlformats.org/officeDocument/2006/relationships/customXml" Target="../ink/ink17.xml"/><Relationship Id="rId3" Type="http://schemas.openxmlformats.org/officeDocument/2006/relationships/customXml" Target="../ink/ink10.xml"/><Relationship Id="rId7" Type="http://schemas.openxmlformats.org/officeDocument/2006/relationships/customXml" Target="../ink/ink12.xml"/><Relationship Id="rId12" Type="http://schemas.openxmlformats.org/officeDocument/2006/relationships/customXml" Target="../ink/ink16.xml"/><Relationship Id="rId2" Type="http://schemas.openxmlformats.org/officeDocument/2006/relationships/notesSlide" Target="../notesSlides/notesSlide116.xml"/><Relationship Id="rId1" Type="http://schemas.openxmlformats.org/officeDocument/2006/relationships/slideLayout" Target="../slideLayouts/slideLayout18.xml"/><Relationship Id="rId6" Type="http://schemas.openxmlformats.org/officeDocument/2006/relationships/image" Target="../media/image310.png"/><Relationship Id="rId11" Type="http://schemas.openxmlformats.org/officeDocument/2006/relationships/customXml" Target="../ink/ink15.xml"/><Relationship Id="rId5" Type="http://schemas.openxmlformats.org/officeDocument/2006/relationships/customXml" Target="../ink/ink11.xml"/><Relationship Id="rId15" Type="http://schemas.openxmlformats.org/officeDocument/2006/relationships/image" Target="../media/image57.png"/><Relationship Id="rId10" Type="http://schemas.openxmlformats.org/officeDocument/2006/relationships/image" Target="../media/image320.png"/><Relationship Id="rId4" Type="http://schemas.openxmlformats.org/officeDocument/2006/relationships/image" Target="../media/image300.png"/><Relationship Id="rId9" Type="http://schemas.openxmlformats.org/officeDocument/2006/relationships/customXml" Target="../ink/ink14.xml"/><Relationship Id="rId14" Type="http://schemas.openxmlformats.org/officeDocument/2006/relationships/customXml" Target="../ink/ink18.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9.xml"/></Relationships>
</file>

<file path=ppt/slides/_rels/slide11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18.xml"/><Relationship Id="rId1" Type="http://schemas.openxmlformats.org/officeDocument/2006/relationships/slideLayout" Target="../slideLayouts/slideLayout16.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2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20.xml"/><Relationship Id="rId1" Type="http://schemas.openxmlformats.org/officeDocument/2006/relationships/slideLayout" Target="../slideLayouts/slideLayout16.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6.xml"/></Relationships>
</file>

<file path=ppt/slides/_rels/slide12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22.xml"/><Relationship Id="rId1" Type="http://schemas.openxmlformats.org/officeDocument/2006/relationships/slideLayout" Target="../slideLayouts/slideLayout16.xml"/></Relationships>
</file>

<file path=ppt/slides/_rels/slide12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23.xml"/><Relationship Id="rId1" Type="http://schemas.openxmlformats.org/officeDocument/2006/relationships/slideLayout" Target="../slideLayouts/slideLayout16.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6.xml"/></Relationships>
</file>

<file path=ppt/slides/_rels/slide12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25.xml"/><Relationship Id="rId1" Type="http://schemas.openxmlformats.org/officeDocument/2006/relationships/slideLayout" Target="../slideLayouts/slideLayout16.xml"/></Relationships>
</file>

<file path=ppt/slides/_rels/slide126.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126.xml"/><Relationship Id="rId1" Type="http://schemas.openxmlformats.org/officeDocument/2006/relationships/slideLayout" Target="../slideLayouts/slideLayout16.xml"/></Relationships>
</file>

<file path=ppt/slides/_rels/slide127.xml.rels><?xml version="1.0" encoding="UTF-8" standalone="yes"?>
<Relationships xmlns="http://schemas.openxmlformats.org/package/2006/relationships"><Relationship Id="rId3" Type="http://schemas.openxmlformats.org/officeDocument/2006/relationships/image" Target="../media/image64.jpeg"/><Relationship Id="rId2" Type="http://schemas.openxmlformats.org/officeDocument/2006/relationships/notesSlide" Target="../notesSlides/notesSlide127.xml"/><Relationship Id="rId1" Type="http://schemas.openxmlformats.org/officeDocument/2006/relationships/slideLayout" Target="../slideLayouts/slideLayout16.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16.xml"/></Relationships>
</file>

<file path=ppt/slides/_rels/slide12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12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30.xml"/><Relationship Id="rId1" Type="http://schemas.openxmlformats.org/officeDocument/2006/relationships/slideLayout" Target="../slideLayouts/slideLayout16.xml"/></Relationships>
</file>

<file path=ppt/slides/_rels/slide13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31.xml"/><Relationship Id="rId1" Type="http://schemas.openxmlformats.org/officeDocument/2006/relationships/slideLayout" Target="../slideLayouts/slideLayout16.xml"/></Relationships>
</file>

<file path=ppt/slides/_rels/slide132.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32.xml"/><Relationship Id="rId1" Type="http://schemas.openxmlformats.org/officeDocument/2006/relationships/slideLayout" Target="../slideLayouts/slideLayout16.xml"/></Relationships>
</file>

<file path=ppt/slides/_rels/slide133.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133.xml"/><Relationship Id="rId1" Type="http://schemas.openxmlformats.org/officeDocument/2006/relationships/slideLayout" Target="../slideLayouts/slideLayout16.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image" Target="../media/image70.gif"/><Relationship Id="rId2" Type="http://schemas.openxmlformats.org/officeDocument/2006/relationships/notesSlide" Target="../notesSlides/notesSlide135.xml"/><Relationship Id="rId1" Type="http://schemas.openxmlformats.org/officeDocument/2006/relationships/slideLayout" Target="../slideLayouts/slideLayout16.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16.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16.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16.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40.xml"/><Relationship Id="rId1" Type="http://schemas.openxmlformats.org/officeDocument/2006/relationships/slideLayout" Target="../slideLayouts/slideLayout16.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16.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hyperlink" Target="https://en.wikipedia.org/wiki/Telecommunication_network" TargetMode="External"/><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bit.ly/33VAFh3" TargetMode="Externa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jfif"/><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bit.ly/33VAFh3" TargetMode="Externa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6.xml"/><Relationship Id="rId1" Type="http://schemas.openxmlformats.org/officeDocument/2006/relationships/slideLayout" Target="../slideLayouts/slideLayout7.xml"/><Relationship Id="rId4" Type="http://schemas.openxmlformats.org/officeDocument/2006/relationships/hyperlink" Target="https://www.spamlaws.com/what-is-network.html"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50.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6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2.xml"/><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63.xml"/><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4.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65.xml"/><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6.xml"/></Relationships>
</file>

<file path=ppt/slides/_rels/slide6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9.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0.xml"/><Relationship Id="rId1" Type="http://schemas.openxmlformats.org/officeDocument/2006/relationships/slideLayout" Target="../slideLayouts/slideLayout16.xml"/></Relationships>
</file>

<file path=ppt/slides/_rels/slide7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4.xml"/><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5.xml"/><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6.xml"/><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9.xml"/></Relationships>
</file>

<file path=ppt/slides/_rels/slide7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80.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80.xml"/><Relationship Id="rId1" Type="http://schemas.openxmlformats.org/officeDocument/2006/relationships/slideLayout" Target="../slideLayouts/slideLayout9.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9.xml"/></Relationships>
</file>

<file path=ppt/slides/_rels/slide82.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notesSlide" Target="../notesSlides/notesSlide82.xml"/><Relationship Id="rId1" Type="http://schemas.openxmlformats.org/officeDocument/2006/relationships/slideLayout" Target="../slideLayouts/slideLayout17.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7.xml"/></Relationships>
</file>

<file path=ppt/slides/_rels/slide84.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84.xml"/><Relationship Id="rId1" Type="http://schemas.openxmlformats.org/officeDocument/2006/relationships/slideLayout" Target="../slideLayouts/slideLayout9.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8" Type="http://schemas.openxmlformats.org/officeDocument/2006/relationships/customXml" Target="../ink/ink4.xml"/><Relationship Id="rId13" Type="http://schemas.openxmlformats.org/officeDocument/2006/relationships/customXml" Target="../ink/ink8.xml"/><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customXml" Target="../ink/ink7.xml"/><Relationship Id="rId2" Type="http://schemas.openxmlformats.org/officeDocument/2006/relationships/notesSlide" Target="../notesSlides/notesSlide86.xml"/><Relationship Id="rId1" Type="http://schemas.openxmlformats.org/officeDocument/2006/relationships/slideLayout" Target="../slideLayouts/slideLayout18.xml"/><Relationship Id="rId6" Type="http://schemas.openxmlformats.org/officeDocument/2006/relationships/image" Target="../media/image310.png"/><Relationship Id="rId11" Type="http://schemas.openxmlformats.org/officeDocument/2006/relationships/customXml" Target="../ink/ink6.xml"/><Relationship Id="rId5" Type="http://schemas.openxmlformats.org/officeDocument/2006/relationships/customXml" Target="../ink/ink2.xml"/><Relationship Id="rId15" Type="http://schemas.openxmlformats.org/officeDocument/2006/relationships/image" Target="../media/image40.jpeg"/><Relationship Id="rId10" Type="http://schemas.openxmlformats.org/officeDocument/2006/relationships/image" Target="../media/image320.png"/><Relationship Id="rId4" Type="http://schemas.openxmlformats.org/officeDocument/2006/relationships/image" Target="../media/image300.png"/><Relationship Id="rId9" Type="http://schemas.openxmlformats.org/officeDocument/2006/relationships/customXml" Target="../ink/ink5.xml"/><Relationship Id="rId14" Type="http://schemas.openxmlformats.org/officeDocument/2006/relationships/customXml" Target="../ink/ink9.xml"/></Relationships>
</file>

<file path=ppt/slides/_rels/slide8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87.xml"/><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88.xml"/><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89.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90.xml"/><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91.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92.xml"/><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93.xml"/><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94.xml"/><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95.xml"/><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96.xml"/><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97.xml"/><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6.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grpSp>
        <p:nvGrpSpPr>
          <p:cNvPr id="510" name="Google Shape;510;p34"/>
          <p:cNvGrpSpPr/>
          <p:nvPr/>
        </p:nvGrpSpPr>
        <p:grpSpPr>
          <a:xfrm>
            <a:off x="6355880" y="1044847"/>
            <a:ext cx="1905829" cy="1550748"/>
            <a:chOff x="6707002" y="1482876"/>
            <a:chExt cx="1471342" cy="1197211"/>
          </a:xfrm>
        </p:grpSpPr>
        <p:sp>
          <p:nvSpPr>
            <p:cNvPr id="511" name="Google Shape;511;p34"/>
            <p:cNvSpPr/>
            <p:nvPr/>
          </p:nvSpPr>
          <p:spPr>
            <a:xfrm>
              <a:off x="7203122" y="1931938"/>
              <a:ext cx="366304" cy="366752"/>
            </a:xfrm>
            <a:custGeom>
              <a:avLst/>
              <a:gdLst/>
              <a:ahLst/>
              <a:cxnLst/>
              <a:rect l="l" t="t" r="r" b="b"/>
              <a:pathLst>
                <a:path w="2452" h="2455" extrusionOk="0">
                  <a:moveTo>
                    <a:pt x="1226" y="2454"/>
                  </a:moveTo>
                  <a:cubicBezTo>
                    <a:pt x="1902" y="2454"/>
                    <a:pt x="2451" y="1903"/>
                    <a:pt x="2451" y="1226"/>
                  </a:cubicBezTo>
                  <a:cubicBezTo>
                    <a:pt x="2451" y="552"/>
                    <a:pt x="1902" y="1"/>
                    <a:pt x="1226" y="1"/>
                  </a:cubicBezTo>
                  <a:cubicBezTo>
                    <a:pt x="549" y="1"/>
                    <a:pt x="0" y="552"/>
                    <a:pt x="0" y="1226"/>
                  </a:cubicBezTo>
                  <a:cubicBezTo>
                    <a:pt x="0" y="1903"/>
                    <a:pt x="553" y="2454"/>
                    <a:pt x="1226" y="2454"/>
                  </a:cubicBezTo>
                  <a:close/>
                </a:path>
              </a:pathLst>
            </a:custGeom>
            <a:solidFill>
              <a:srgbClr val="6BB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4"/>
            <p:cNvSpPr/>
            <p:nvPr/>
          </p:nvSpPr>
          <p:spPr>
            <a:xfrm>
              <a:off x="6707002" y="1482876"/>
              <a:ext cx="1471342" cy="1197211"/>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 name="Google Shape;513;p34"/>
          <p:cNvSpPr/>
          <p:nvPr/>
        </p:nvSpPr>
        <p:spPr>
          <a:xfrm>
            <a:off x="8016245" y="2570874"/>
            <a:ext cx="278164" cy="278164"/>
          </a:xfrm>
          <a:custGeom>
            <a:avLst/>
            <a:gdLst/>
            <a:ahLst/>
            <a:cxnLst/>
            <a:rect l="l" t="t" r="r" b="b"/>
            <a:pathLst>
              <a:path w="1862" h="1862" extrusionOk="0">
                <a:moveTo>
                  <a:pt x="932" y="1862"/>
                </a:moveTo>
                <a:cubicBezTo>
                  <a:pt x="1446" y="1862"/>
                  <a:pt x="1861" y="1442"/>
                  <a:pt x="1861" y="933"/>
                </a:cubicBezTo>
                <a:cubicBezTo>
                  <a:pt x="1861" y="418"/>
                  <a:pt x="1444" y="1"/>
                  <a:pt x="932" y="1"/>
                </a:cubicBezTo>
                <a:cubicBezTo>
                  <a:pt x="418" y="1"/>
                  <a:pt x="0" y="420"/>
                  <a:pt x="0" y="933"/>
                </a:cubicBezTo>
                <a:cubicBezTo>
                  <a:pt x="4" y="1447"/>
                  <a:pt x="420" y="1862"/>
                  <a:pt x="932" y="1862"/>
                </a:cubicBezTo>
                <a:close/>
              </a:path>
            </a:pathLst>
          </a:cu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4"/>
          <p:cNvSpPr/>
          <p:nvPr/>
        </p:nvSpPr>
        <p:spPr>
          <a:xfrm>
            <a:off x="6934521" y="2886981"/>
            <a:ext cx="1270413" cy="1124608"/>
          </a:xfrm>
          <a:custGeom>
            <a:avLst/>
            <a:gdLst/>
            <a:ahLst/>
            <a:cxnLst/>
            <a:rect l="l" t="t" r="r" b="b"/>
            <a:pathLst>
              <a:path w="8504" h="7528" extrusionOk="0">
                <a:moveTo>
                  <a:pt x="441" y="3303"/>
                </a:moveTo>
                <a:cubicBezTo>
                  <a:pt x="996" y="1229"/>
                  <a:pt x="3129" y="1"/>
                  <a:pt x="5201" y="556"/>
                </a:cubicBezTo>
                <a:cubicBezTo>
                  <a:pt x="7276" y="1111"/>
                  <a:pt x="8504" y="3244"/>
                  <a:pt x="7949" y="5317"/>
                </a:cubicBezTo>
                <a:cubicBezTo>
                  <a:pt x="7696" y="6256"/>
                  <a:pt x="7122" y="7023"/>
                  <a:pt x="6374" y="7527"/>
                </a:cubicBezTo>
                <a:lnTo>
                  <a:pt x="2014" y="7527"/>
                </a:lnTo>
                <a:cubicBezTo>
                  <a:pt x="682" y="6624"/>
                  <a:pt x="1" y="4946"/>
                  <a:pt x="441" y="33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4"/>
          <p:cNvSpPr/>
          <p:nvPr/>
        </p:nvSpPr>
        <p:spPr>
          <a:xfrm>
            <a:off x="7198790" y="3220117"/>
            <a:ext cx="967151" cy="791468"/>
          </a:xfrm>
          <a:custGeom>
            <a:avLst/>
            <a:gdLst/>
            <a:ahLst/>
            <a:cxnLst/>
            <a:rect l="l" t="t" r="r" b="b"/>
            <a:pathLst>
              <a:path w="6474" h="5298" extrusionOk="0">
                <a:moveTo>
                  <a:pt x="5707" y="0"/>
                </a:moveTo>
                <a:cubicBezTo>
                  <a:pt x="6268" y="886"/>
                  <a:pt x="6474" y="1995"/>
                  <a:pt x="6180" y="3087"/>
                </a:cubicBezTo>
                <a:cubicBezTo>
                  <a:pt x="5927" y="4026"/>
                  <a:pt x="5353" y="4793"/>
                  <a:pt x="4605" y="5297"/>
                </a:cubicBezTo>
                <a:lnTo>
                  <a:pt x="245" y="5297"/>
                </a:lnTo>
                <a:cubicBezTo>
                  <a:pt x="159" y="5240"/>
                  <a:pt x="81" y="5182"/>
                  <a:pt x="0" y="5116"/>
                </a:cubicBezTo>
                <a:cubicBezTo>
                  <a:pt x="282" y="4991"/>
                  <a:pt x="515" y="4771"/>
                  <a:pt x="663" y="4485"/>
                </a:cubicBezTo>
                <a:cubicBezTo>
                  <a:pt x="1082" y="3675"/>
                  <a:pt x="3363" y="4195"/>
                  <a:pt x="3233" y="2984"/>
                </a:cubicBezTo>
                <a:cubicBezTo>
                  <a:pt x="3105" y="1773"/>
                  <a:pt x="3387" y="2009"/>
                  <a:pt x="4806" y="1203"/>
                </a:cubicBezTo>
                <a:cubicBezTo>
                  <a:pt x="5462" y="833"/>
                  <a:pt x="5672" y="376"/>
                  <a:pt x="5707" y="0"/>
                </a:cubicBezTo>
                <a:close/>
              </a:path>
            </a:pathLst>
          </a:cu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4"/>
          <p:cNvSpPr/>
          <p:nvPr/>
        </p:nvSpPr>
        <p:spPr>
          <a:xfrm>
            <a:off x="7186540" y="2956446"/>
            <a:ext cx="912773" cy="1002258"/>
          </a:xfrm>
          <a:custGeom>
            <a:avLst/>
            <a:gdLst/>
            <a:ahLst/>
            <a:cxnLst/>
            <a:rect l="l" t="t" r="r" b="b"/>
            <a:pathLst>
              <a:path w="6110" h="6709" extrusionOk="0">
                <a:moveTo>
                  <a:pt x="2826" y="1656"/>
                </a:moveTo>
                <a:cubicBezTo>
                  <a:pt x="3019" y="1656"/>
                  <a:pt x="3175" y="1812"/>
                  <a:pt x="3175" y="2006"/>
                </a:cubicBezTo>
                <a:cubicBezTo>
                  <a:pt x="3175" y="2199"/>
                  <a:pt x="3019" y="2355"/>
                  <a:pt x="2826" y="2355"/>
                </a:cubicBezTo>
                <a:cubicBezTo>
                  <a:pt x="2632" y="2355"/>
                  <a:pt x="2476" y="2199"/>
                  <a:pt x="2476" y="2006"/>
                </a:cubicBezTo>
                <a:cubicBezTo>
                  <a:pt x="2476" y="1810"/>
                  <a:pt x="2632" y="1656"/>
                  <a:pt x="2826" y="1656"/>
                </a:cubicBezTo>
                <a:close/>
                <a:moveTo>
                  <a:pt x="1542" y="81"/>
                </a:moveTo>
                <a:cubicBezTo>
                  <a:pt x="1584" y="71"/>
                  <a:pt x="1625" y="60"/>
                  <a:pt x="1664" y="52"/>
                </a:cubicBezTo>
                <a:cubicBezTo>
                  <a:pt x="1703" y="147"/>
                  <a:pt x="1758" y="233"/>
                  <a:pt x="1828" y="305"/>
                </a:cubicBezTo>
                <a:cubicBezTo>
                  <a:pt x="1962" y="439"/>
                  <a:pt x="2149" y="521"/>
                  <a:pt x="2353" y="521"/>
                </a:cubicBezTo>
                <a:cubicBezTo>
                  <a:pt x="2558" y="521"/>
                  <a:pt x="2743" y="439"/>
                  <a:pt x="2877" y="305"/>
                </a:cubicBezTo>
                <a:cubicBezTo>
                  <a:pt x="2959" y="219"/>
                  <a:pt x="3023" y="116"/>
                  <a:pt x="3058" y="1"/>
                </a:cubicBezTo>
                <a:cubicBezTo>
                  <a:pt x="3099" y="7"/>
                  <a:pt x="3140" y="13"/>
                  <a:pt x="3181" y="21"/>
                </a:cubicBezTo>
                <a:cubicBezTo>
                  <a:pt x="3140" y="163"/>
                  <a:pt x="3064" y="291"/>
                  <a:pt x="2961" y="391"/>
                </a:cubicBezTo>
                <a:cubicBezTo>
                  <a:pt x="2805" y="548"/>
                  <a:pt x="2589" y="646"/>
                  <a:pt x="2349" y="646"/>
                </a:cubicBezTo>
                <a:cubicBezTo>
                  <a:pt x="2110" y="646"/>
                  <a:pt x="1894" y="548"/>
                  <a:pt x="1738" y="391"/>
                </a:cubicBezTo>
                <a:cubicBezTo>
                  <a:pt x="1656" y="305"/>
                  <a:pt x="1590" y="198"/>
                  <a:pt x="1542" y="81"/>
                </a:cubicBezTo>
                <a:close/>
                <a:moveTo>
                  <a:pt x="6110" y="5304"/>
                </a:moveTo>
                <a:cubicBezTo>
                  <a:pt x="6095" y="5343"/>
                  <a:pt x="6077" y="5384"/>
                  <a:pt x="6062" y="5421"/>
                </a:cubicBezTo>
                <a:cubicBezTo>
                  <a:pt x="5941" y="5333"/>
                  <a:pt x="5789" y="5277"/>
                  <a:pt x="5626" y="5277"/>
                </a:cubicBezTo>
                <a:cubicBezTo>
                  <a:pt x="5427" y="5277"/>
                  <a:pt x="5244" y="5360"/>
                  <a:pt x="5112" y="5491"/>
                </a:cubicBezTo>
                <a:cubicBezTo>
                  <a:pt x="4983" y="5623"/>
                  <a:pt x="4900" y="5806"/>
                  <a:pt x="4900" y="6005"/>
                </a:cubicBezTo>
                <a:cubicBezTo>
                  <a:pt x="4900" y="6207"/>
                  <a:pt x="4983" y="6388"/>
                  <a:pt x="5112" y="6519"/>
                </a:cubicBezTo>
                <a:cubicBezTo>
                  <a:pt x="5151" y="6558"/>
                  <a:pt x="5190" y="6589"/>
                  <a:pt x="5234" y="6618"/>
                </a:cubicBezTo>
                <a:cubicBezTo>
                  <a:pt x="5203" y="6645"/>
                  <a:pt x="5172" y="6676"/>
                  <a:pt x="5141" y="6704"/>
                </a:cubicBezTo>
                <a:cubicBezTo>
                  <a:pt x="5100" y="6676"/>
                  <a:pt x="5059" y="6643"/>
                  <a:pt x="5026" y="6608"/>
                </a:cubicBezTo>
                <a:cubicBezTo>
                  <a:pt x="4872" y="6454"/>
                  <a:pt x="4773" y="6240"/>
                  <a:pt x="4773" y="6003"/>
                </a:cubicBezTo>
                <a:cubicBezTo>
                  <a:pt x="4773" y="5767"/>
                  <a:pt x="4870" y="5553"/>
                  <a:pt x="5024" y="5399"/>
                </a:cubicBezTo>
                <a:cubicBezTo>
                  <a:pt x="5178" y="5244"/>
                  <a:pt x="5390" y="5150"/>
                  <a:pt x="5626" y="5150"/>
                </a:cubicBezTo>
                <a:cubicBezTo>
                  <a:pt x="5807" y="5152"/>
                  <a:pt x="5974" y="5209"/>
                  <a:pt x="6110" y="5304"/>
                </a:cubicBezTo>
                <a:close/>
                <a:moveTo>
                  <a:pt x="4664" y="2279"/>
                </a:moveTo>
                <a:cubicBezTo>
                  <a:pt x="4902" y="2279"/>
                  <a:pt x="5118" y="2376"/>
                  <a:pt x="5275" y="2532"/>
                </a:cubicBezTo>
                <a:cubicBezTo>
                  <a:pt x="5431" y="2690"/>
                  <a:pt x="5530" y="2906"/>
                  <a:pt x="5530" y="3145"/>
                </a:cubicBezTo>
                <a:cubicBezTo>
                  <a:pt x="5530" y="3383"/>
                  <a:pt x="5431" y="3599"/>
                  <a:pt x="5275" y="3756"/>
                </a:cubicBezTo>
                <a:cubicBezTo>
                  <a:pt x="5118" y="3914"/>
                  <a:pt x="4902" y="4011"/>
                  <a:pt x="4664" y="4011"/>
                </a:cubicBezTo>
                <a:cubicBezTo>
                  <a:pt x="4423" y="4011"/>
                  <a:pt x="4207" y="3914"/>
                  <a:pt x="4051" y="3756"/>
                </a:cubicBezTo>
                <a:cubicBezTo>
                  <a:pt x="3895" y="3599"/>
                  <a:pt x="3796" y="3383"/>
                  <a:pt x="3796" y="3145"/>
                </a:cubicBezTo>
                <a:cubicBezTo>
                  <a:pt x="3796" y="2906"/>
                  <a:pt x="3895" y="2690"/>
                  <a:pt x="4051" y="2532"/>
                </a:cubicBezTo>
                <a:cubicBezTo>
                  <a:pt x="4207" y="2376"/>
                  <a:pt x="4423" y="2279"/>
                  <a:pt x="4664" y="2279"/>
                </a:cubicBezTo>
                <a:close/>
                <a:moveTo>
                  <a:pt x="5188" y="2620"/>
                </a:moveTo>
                <a:cubicBezTo>
                  <a:pt x="5055" y="2487"/>
                  <a:pt x="4865" y="2405"/>
                  <a:pt x="4664" y="2405"/>
                </a:cubicBezTo>
                <a:cubicBezTo>
                  <a:pt x="4458" y="2405"/>
                  <a:pt x="4273" y="2487"/>
                  <a:pt x="4140" y="2620"/>
                </a:cubicBezTo>
                <a:cubicBezTo>
                  <a:pt x="4006" y="2754"/>
                  <a:pt x="3924" y="2939"/>
                  <a:pt x="3924" y="3145"/>
                </a:cubicBezTo>
                <a:cubicBezTo>
                  <a:pt x="3924" y="3350"/>
                  <a:pt x="4006" y="3536"/>
                  <a:pt x="4140" y="3669"/>
                </a:cubicBezTo>
                <a:cubicBezTo>
                  <a:pt x="4273" y="3803"/>
                  <a:pt x="4458" y="3885"/>
                  <a:pt x="4664" y="3885"/>
                </a:cubicBezTo>
                <a:cubicBezTo>
                  <a:pt x="4870" y="3885"/>
                  <a:pt x="5055" y="3803"/>
                  <a:pt x="5188" y="3669"/>
                </a:cubicBezTo>
                <a:cubicBezTo>
                  <a:pt x="5322" y="3536"/>
                  <a:pt x="5404" y="3348"/>
                  <a:pt x="5404" y="3145"/>
                </a:cubicBezTo>
                <a:cubicBezTo>
                  <a:pt x="5406" y="2941"/>
                  <a:pt x="5322" y="2756"/>
                  <a:pt x="5188" y="2620"/>
                </a:cubicBezTo>
                <a:close/>
                <a:moveTo>
                  <a:pt x="854" y="2291"/>
                </a:moveTo>
                <a:cubicBezTo>
                  <a:pt x="1090" y="2291"/>
                  <a:pt x="1304" y="2386"/>
                  <a:pt x="1458" y="2540"/>
                </a:cubicBezTo>
                <a:cubicBezTo>
                  <a:pt x="1612" y="2695"/>
                  <a:pt x="1709" y="2908"/>
                  <a:pt x="1709" y="3145"/>
                </a:cubicBezTo>
                <a:cubicBezTo>
                  <a:pt x="1709" y="3381"/>
                  <a:pt x="1614" y="3595"/>
                  <a:pt x="1460" y="3749"/>
                </a:cubicBezTo>
                <a:cubicBezTo>
                  <a:pt x="1306" y="3904"/>
                  <a:pt x="1092" y="3998"/>
                  <a:pt x="856" y="3998"/>
                </a:cubicBezTo>
                <a:cubicBezTo>
                  <a:pt x="619" y="3998"/>
                  <a:pt x="407" y="3904"/>
                  <a:pt x="253" y="3749"/>
                </a:cubicBezTo>
                <a:cubicBezTo>
                  <a:pt x="99" y="3595"/>
                  <a:pt x="0" y="3381"/>
                  <a:pt x="0" y="3145"/>
                </a:cubicBezTo>
                <a:cubicBezTo>
                  <a:pt x="0" y="2908"/>
                  <a:pt x="95" y="2695"/>
                  <a:pt x="249" y="2540"/>
                </a:cubicBezTo>
                <a:cubicBezTo>
                  <a:pt x="403" y="2388"/>
                  <a:pt x="619" y="2291"/>
                  <a:pt x="854" y="2291"/>
                </a:cubicBezTo>
                <a:close/>
                <a:moveTo>
                  <a:pt x="1370" y="2631"/>
                </a:moveTo>
                <a:cubicBezTo>
                  <a:pt x="1240" y="2499"/>
                  <a:pt x="1057" y="2417"/>
                  <a:pt x="856" y="2417"/>
                </a:cubicBezTo>
                <a:cubicBezTo>
                  <a:pt x="656" y="2417"/>
                  <a:pt x="473" y="2499"/>
                  <a:pt x="342" y="2631"/>
                </a:cubicBezTo>
                <a:cubicBezTo>
                  <a:pt x="212" y="2762"/>
                  <a:pt x="130" y="2943"/>
                  <a:pt x="130" y="3145"/>
                </a:cubicBezTo>
                <a:cubicBezTo>
                  <a:pt x="130" y="3344"/>
                  <a:pt x="212" y="3527"/>
                  <a:pt x="342" y="3659"/>
                </a:cubicBezTo>
                <a:cubicBezTo>
                  <a:pt x="473" y="3791"/>
                  <a:pt x="656" y="3873"/>
                  <a:pt x="860" y="3873"/>
                </a:cubicBezTo>
                <a:cubicBezTo>
                  <a:pt x="1059" y="3873"/>
                  <a:pt x="1242" y="3791"/>
                  <a:pt x="1374" y="3659"/>
                </a:cubicBezTo>
                <a:cubicBezTo>
                  <a:pt x="1503" y="3527"/>
                  <a:pt x="1586" y="3344"/>
                  <a:pt x="1586" y="3145"/>
                </a:cubicBezTo>
                <a:cubicBezTo>
                  <a:pt x="1581" y="2943"/>
                  <a:pt x="1501" y="2762"/>
                  <a:pt x="1370" y="2631"/>
                </a:cubicBezTo>
                <a:close/>
                <a:moveTo>
                  <a:pt x="1540" y="5456"/>
                </a:moveTo>
                <a:cubicBezTo>
                  <a:pt x="1715" y="5456"/>
                  <a:pt x="1871" y="5528"/>
                  <a:pt x="1985" y="5637"/>
                </a:cubicBezTo>
                <a:cubicBezTo>
                  <a:pt x="2098" y="5750"/>
                  <a:pt x="2168" y="5909"/>
                  <a:pt x="2168" y="6083"/>
                </a:cubicBezTo>
                <a:cubicBezTo>
                  <a:pt x="2168" y="6258"/>
                  <a:pt x="2096" y="6414"/>
                  <a:pt x="1985" y="6528"/>
                </a:cubicBezTo>
                <a:cubicBezTo>
                  <a:pt x="1871" y="6641"/>
                  <a:pt x="1715" y="6709"/>
                  <a:pt x="1540" y="6709"/>
                </a:cubicBezTo>
                <a:cubicBezTo>
                  <a:pt x="1368" y="6709"/>
                  <a:pt x="1209" y="6639"/>
                  <a:pt x="1094" y="6528"/>
                </a:cubicBezTo>
                <a:cubicBezTo>
                  <a:pt x="983" y="6414"/>
                  <a:pt x="911" y="6258"/>
                  <a:pt x="911" y="6083"/>
                </a:cubicBezTo>
                <a:cubicBezTo>
                  <a:pt x="911" y="5909"/>
                  <a:pt x="983" y="5750"/>
                  <a:pt x="1092" y="5637"/>
                </a:cubicBezTo>
                <a:cubicBezTo>
                  <a:pt x="1209" y="5524"/>
                  <a:pt x="1366" y="5456"/>
                  <a:pt x="1540" y="5456"/>
                </a:cubicBezTo>
                <a:close/>
                <a:moveTo>
                  <a:pt x="1894" y="5728"/>
                </a:moveTo>
                <a:cubicBezTo>
                  <a:pt x="1806" y="5637"/>
                  <a:pt x="1678" y="5582"/>
                  <a:pt x="1538" y="5582"/>
                </a:cubicBezTo>
                <a:cubicBezTo>
                  <a:pt x="1398" y="5582"/>
                  <a:pt x="1273" y="5637"/>
                  <a:pt x="1181" y="5728"/>
                </a:cubicBezTo>
                <a:cubicBezTo>
                  <a:pt x="1090" y="5818"/>
                  <a:pt x="1035" y="5944"/>
                  <a:pt x="1035" y="6085"/>
                </a:cubicBezTo>
                <a:cubicBezTo>
                  <a:pt x="1035" y="6227"/>
                  <a:pt x="1090" y="6351"/>
                  <a:pt x="1181" y="6443"/>
                </a:cubicBezTo>
                <a:cubicBezTo>
                  <a:pt x="1271" y="6532"/>
                  <a:pt x="1396" y="6589"/>
                  <a:pt x="1538" y="6589"/>
                </a:cubicBezTo>
                <a:cubicBezTo>
                  <a:pt x="1676" y="6589"/>
                  <a:pt x="1802" y="6532"/>
                  <a:pt x="1894" y="6443"/>
                </a:cubicBezTo>
                <a:cubicBezTo>
                  <a:pt x="1987" y="6353"/>
                  <a:pt x="2042" y="6227"/>
                  <a:pt x="2042" y="6085"/>
                </a:cubicBezTo>
                <a:cubicBezTo>
                  <a:pt x="2044" y="5946"/>
                  <a:pt x="1987" y="5820"/>
                  <a:pt x="1894" y="5728"/>
                </a:cubicBezTo>
                <a:close/>
              </a:path>
            </a:pathLst>
          </a:cu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4"/>
          <p:cNvSpPr/>
          <p:nvPr/>
        </p:nvSpPr>
        <p:spPr>
          <a:xfrm>
            <a:off x="7322335" y="3348442"/>
            <a:ext cx="776977" cy="613097"/>
          </a:xfrm>
          <a:custGeom>
            <a:avLst/>
            <a:gdLst/>
            <a:ahLst/>
            <a:cxnLst/>
            <a:rect l="l" t="t" r="r" b="b"/>
            <a:pathLst>
              <a:path w="5201" h="4104" extrusionOk="0">
                <a:moveTo>
                  <a:pt x="5201" y="2680"/>
                </a:moveTo>
                <a:lnTo>
                  <a:pt x="5201" y="2680"/>
                </a:lnTo>
                <a:lnTo>
                  <a:pt x="5199" y="2682"/>
                </a:lnTo>
                <a:lnTo>
                  <a:pt x="5188" y="2705"/>
                </a:lnTo>
                <a:lnTo>
                  <a:pt x="5186" y="2709"/>
                </a:lnTo>
                <a:lnTo>
                  <a:pt x="5182" y="2711"/>
                </a:lnTo>
                <a:lnTo>
                  <a:pt x="5180" y="2713"/>
                </a:lnTo>
                <a:lnTo>
                  <a:pt x="5178" y="2715"/>
                </a:lnTo>
                <a:cubicBezTo>
                  <a:pt x="5170" y="2736"/>
                  <a:pt x="5159" y="2756"/>
                  <a:pt x="5151" y="2775"/>
                </a:cubicBezTo>
                <a:lnTo>
                  <a:pt x="5149" y="2777"/>
                </a:lnTo>
                <a:lnTo>
                  <a:pt x="5147" y="2779"/>
                </a:lnTo>
                <a:lnTo>
                  <a:pt x="5145" y="2783"/>
                </a:lnTo>
                <a:lnTo>
                  <a:pt x="5141" y="2785"/>
                </a:lnTo>
                <a:lnTo>
                  <a:pt x="5137" y="2795"/>
                </a:lnTo>
                <a:lnTo>
                  <a:pt x="5135" y="2797"/>
                </a:lnTo>
                <a:lnTo>
                  <a:pt x="5131" y="2799"/>
                </a:lnTo>
                <a:cubicBezTo>
                  <a:pt x="5011" y="2711"/>
                  <a:pt x="4859" y="2655"/>
                  <a:pt x="4697" y="2655"/>
                </a:cubicBezTo>
                <a:cubicBezTo>
                  <a:pt x="4497" y="2655"/>
                  <a:pt x="4314" y="2738"/>
                  <a:pt x="4183" y="2869"/>
                </a:cubicBezTo>
                <a:cubicBezTo>
                  <a:pt x="4051" y="3001"/>
                  <a:pt x="3969" y="3184"/>
                  <a:pt x="3969" y="3383"/>
                </a:cubicBezTo>
                <a:cubicBezTo>
                  <a:pt x="3969" y="3585"/>
                  <a:pt x="4051" y="3766"/>
                  <a:pt x="4183" y="3897"/>
                </a:cubicBezTo>
                <a:cubicBezTo>
                  <a:pt x="4222" y="3936"/>
                  <a:pt x="4261" y="3967"/>
                  <a:pt x="4304" y="3996"/>
                </a:cubicBezTo>
                <a:lnTo>
                  <a:pt x="4302" y="3998"/>
                </a:lnTo>
                <a:lnTo>
                  <a:pt x="4298" y="4000"/>
                </a:lnTo>
                <a:lnTo>
                  <a:pt x="4296" y="4002"/>
                </a:lnTo>
                <a:lnTo>
                  <a:pt x="4294" y="4006"/>
                </a:lnTo>
                <a:lnTo>
                  <a:pt x="4292" y="4008"/>
                </a:lnTo>
                <a:lnTo>
                  <a:pt x="4288" y="4010"/>
                </a:lnTo>
                <a:lnTo>
                  <a:pt x="4285" y="4013"/>
                </a:lnTo>
                <a:lnTo>
                  <a:pt x="4283" y="4017"/>
                </a:lnTo>
                <a:lnTo>
                  <a:pt x="4281" y="4019"/>
                </a:lnTo>
                <a:lnTo>
                  <a:pt x="4277" y="4021"/>
                </a:lnTo>
                <a:lnTo>
                  <a:pt x="4275" y="4023"/>
                </a:lnTo>
                <a:lnTo>
                  <a:pt x="4273" y="4027"/>
                </a:lnTo>
                <a:lnTo>
                  <a:pt x="4244" y="4054"/>
                </a:lnTo>
                <a:lnTo>
                  <a:pt x="4242" y="4058"/>
                </a:lnTo>
                <a:lnTo>
                  <a:pt x="4240" y="4060"/>
                </a:lnTo>
                <a:lnTo>
                  <a:pt x="4236" y="4062"/>
                </a:lnTo>
                <a:lnTo>
                  <a:pt x="4234" y="4064"/>
                </a:lnTo>
                <a:lnTo>
                  <a:pt x="4232" y="4068"/>
                </a:lnTo>
                <a:lnTo>
                  <a:pt x="4195" y="4101"/>
                </a:lnTo>
                <a:lnTo>
                  <a:pt x="4193" y="4103"/>
                </a:lnTo>
                <a:cubicBezTo>
                  <a:pt x="4152" y="4074"/>
                  <a:pt x="4111" y="4041"/>
                  <a:pt x="4078" y="4006"/>
                </a:cubicBezTo>
                <a:cubicBezTo>
                  <a:pt x="3924" y="3852"/>
                  <a:pt x="3825" y="3638"/>
                  <a:pt x="3825" y="3402"/>
                </a:cubicBezTo>
                <a:cubicBezTo>
                  <a:pt x="3825" y="3165"/>
                  <a:pt x="3922" y="2951"/>
                  <a:pt x="4076" y="2797"/>
                </a:cubicBezTo>
                <a:cubicBezTo>
                  <a:pt x="4230" y="2643"/>
                  <a:pt x="4442" y="2548"/>
                  <a:pt x="4678" y="2548"/>
                </a:cubicBezTo>
                <a:cubicBezTo>
                  <a:pt x="4898" y="2528"/>
                  <a:pt x="5065" y="2585"/>
                  <a:pt x="5201" y="2680"/>
                </a:cubicBezTo>
                <a:close/>
                <a:moveTo>
                  <a:pt x="2" y="3431"/>
                </a:moveTo>
                <a:cubicBezTo>
                  <a:pt x="43" y="3398"/>
                  <a:pt x="88" y="3367"/>
                  <a:pt x="140" y="3340"/>
                </a:cubicBezTo>
                <a:cubicBezTo>
                  <a:pt x="130" y="3379"/>
                  <a:pt x="123" y="3418"/>
                  <a:pt x="123" y="3459"/>
                </a:cubicBezTo>
                <a:cubicBezTo>
                  <a:pt x="123" y="3597"/>
                  <a:pt x="181" y="3723"/>
                  <a:pt x="272" y="3815"/>
                </a:cubicBezTo>
                <a:cubicBezTo>
                  <a:pt x="360" y="3908"/>
                  <a:pt x="487" y="3963"/>
                  <a:pt x="627" y="3963"/>
                </a:cubicBezTo>
                <a:cubicBezTo>
                  <a:pt x="767" y="3963"/>
                  <a:pt x="893" y="3906"/>
                  <a:pt x="985" y="3815"/>
                </a:cubicBezTo>
                <a:cubicBezTo>
                  <a:pt x="1076" y="3727"/>
                  <a:pt x="1131" y="3599"/>
                  <a:pt x="1131" y="3459"/>
                </a:cubicBezTo>
                <a:cubicBezTo>
                  <a:pt x="1131" y="3320"/>
                  <a:pt x="1076" y="3194"/>
                  <a:pt x="985" y="3102"/>
                </a:cubicBezTo>
                <a:lnTo>
                  <a:pt x="975" y="3091"/>
                </a:lnTo>
                <a:lnTo>
                  <a:pt x="1119" y="3065"/>
                </a:lnTo>
                <a:cubicBezTo>
                  <a:pt x="1203" y="3174"/>
                  <a:pt x="1259" y="3309"/>
                  <a:pt x="1259" y="3457"/>
                </a:cubicBezTo>
                <a:cubicBezTo>
                  <a:pt x="1259" y="3632"/>
                  <a:pt x="1187" y="3790"/>
                  <a:pt x="1076" y="3904"/>
                </a:cubicBezTo>
                <a:cubicBezTo>
                  <a:pt x="962" y="4017"/>
                  <a:pt x="806" y="4085"/>
                  <a:pt x="631" y="4085"/>
                </a:cubicBezTo>
                <a:cubicBezTo>
                  <a:pt x="459" y="4085"/>
                  <a:pt x="298" y="4013"/>
                  <a:pt x="185" y="3904"/>
                </a:cubicBezTo>
                <a:cubicBezTo>
                  <a:pt x="72" y="3790"/>
                  <a:pt x="0" y="3632"/>
                  <a:pt x="0" y="3457"/>
                </a:cubicBezTo>
                <a:close/>
                <a:moveTo>
                  <a:pt x="2961" y="872"/>
                </a:moveTo>
                <a:cubicBezTo>
                  <a:pt x="2998" y="854"/>
                  <a:pt x="3035" y="838"/>
                  <a:pt x="3072" y="817"/>
                </a:cubicBezTo>
                <a:cubicBezTo>
                  <a:pt x="3111" y="901"/>
                  <a:pt x="3163" y="977"/>
                  <a:pt x="3226" y="1045"/>
                </a:cubicBezTo>
                <a:cubicBezTo>
                  <a:pt x="3360" y="1179"/>
                  <a:pt x="3545" y="1261"/>
                  <a:pt x="3751" y="1261"/>
                </a:cubicBezTo>
                <a:cubicBezTo>
                  <a:pt x="3956" y="1261"/>
                  <a:pt x="4142" y="1179"/>
                  <a:pt x="4275" y="1045"/>
                </a:cubicBezTo>
                <a:cubicBezTo>
                  <a:pt x="4409" y="912"/>
                  <a:pt x="4491" y="724"/>
                  <a:pt x="4491" y="521"/>
                </a:cubicBezTo>
                <a:cubicBezTo>
                  <a:pt x="4491" y="358"/>
                  <a:pt x="4440" y="210"/>
                  <a:pt x="4349" y="87"/>
                </a:cubicBezTo>
                <a:cubicBezTo>
                  <a:pt x="4384" y="58"/>
                  <a:pt x="4415" y="29"/>
                  <a:pt x="4442" y="1"/>
                </a:cubicBezTo>
                <a:cubicBezTo>
                  <a:pt x="4551" y="145"/>
                  <a:pt x="4614" y="326"/>
                  <a:pt x="4614" y="521"/>
                </a:cubicBezTo>
                <a:cubicBezTo>
                  <a:pt x="4614" y="759"/>
                  <a:pt x="4518" y="975"/>
                  <a:pt x="4360" y="1132"/>
                </a:cubicBezTo>
                <a:cubicBezTo>
                  <a:pt x="4203" y="1290"/>
                  <a:pt x="3987" y="1387"/>
                  <a:pt x="3749" y="1387"/>
                </a:cubicBezTo>
                <a:cubicBezTo>
                  <a:pt x="3510" y="1387"/>
                  <a:pt x="3294" y="1290"/>
                  <a:pt x="3136" y="1132"/>
                </a:cubicBezTo>
                <a:cubicBezTo>
                  <a:pt x="3068" y="1058"/>
                  <a:pt x="3006" y="973"/>
                  <a:pt x="2961" y="87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4"/>
          <p:cNvSpPr/>
          <p:nvPr/>
        </p:nvSpPr>
        <p:spPr>
          <a:xfrm>
            <a:off x="5689814" y="2443147"/>
            <a:ext cx="866462" cy="866462"/>
          </a:xfrm>
          <a:custGeom>
            <a:avLst/>
            <a:gdLst/>
            <a:ahLst/>
            <a:cxnLst/>
            <a:rect l="l" t="t" r="r" b="b"/>
            <a:pathLst>
              <a:path w="5800" h="5800" extrusionOk="0">
                <a:moveTo>
                  <a:pt x="2900" y="5799"/>
                </a:moveTo>
                <a:cubicBezTo>
                  <a:pt x="4498" y="5799"/>
                  <a:pt x="5800" y="4496"/>
                  <a:pt x="5800" y="2900"/>
                </a:cubicBezTo>
                <a:cubicBezTo>
                  <a:pt x="5800" y="1300"/>
                  <a:pt x="4496" y="1"/>
                  <a:pt x="2900" y="1"/>
                </a:cubicBezTo>
                <a:cubicBezTo>
                  <a:pt x="1300" y="1"/>
                  <a:pt x="1" y="1304"/>
                  <a:pt x="1" y="2900"/>
                </a:cubicBezTo>
                <a:cubicBezTo>
                  <a:pt x="1" y="4496"/>
                  <a:pt x="1302" y="5799"/>
                  <a:pt x="2900" y="579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4"/>
          <p:cNvSpPr/>
          <p:nvPr/>
        </p:nvSpPr>
        <p:spPr>
          <a:xfrm>
            <a:off x="5792146" y="2488262"/>
            <a:ext cx="460271" cy="499411"/>
          </a:xfrm>
          <a:custGeom>
            <a:avLst/>
            <a:gdLst/>
            <a:ahLst/>
            <a:cxnLst/>
            <a:rect l="l" t="t" r="r" b="b"/>
            <a:pathLst>
              <a:path w="3081" h="3343" extrusionOk="0">
                <a:moveTo>
                  <a:pt x="2608" y="1"/>
                </a:moveTo>
                <a:cubicBezTo>
                  <a:pt x="2739" y="1"/>
                  <a:pt x="2855" y="52"/>
                  <a:pt x="2941" y="141"/>
                </a:cubicBezTo>
                <a:cubicBezTo>
                  <a:pt x="3027" y="225"/>
                  <a:pt x="3081" y="344"/>
                  <a:pt x="3081" y="474"/>
                </a:cubicBezTo>
                <a:cubicBezTo>
                  <a:pt x="3081" y="605"/>
                  <a:pt x="3029" y="721"/>
                  <a:pt x="2941" y="809"/>
                </a:cubicBezTo>
                <a:cubicBezTo>
                  <a:pt x="2855" y="895"/>
                  <a:pt x="2739" y="947"/>
                  <a:pt x="2608" y="947"/>
                </a:cubicBezTo>
                <a:cubicBezTo>
                  <a:pt x="2476" y="947"/>
                  <a:pt x="2361" y="895"/>
                  <a:pt x="2273" y="809"/>
                </a:cubicBezTo>
                <a:cubicBezTo>
                  <a:pt x="2188" y="725"/>
                  <a:pt x="2135" y="605"/>
                  <a:pt x="2135" y="474"/>
                </a:cubicBezTo>
                <a:cubicBezTo>
                  <a:pt x="2135" y="344"/>
                  <a:pt x="2186" y="227"/>
                  <a:pt x="2273" y="141"/>
                </a:cubicBezTo>
                <a:cubicBezTo>
                  <a:pt x="2361" y="56"/>
                  <a:pt x="2478" y="1"/>
                  <a:pt x="2608" y="1"/>
                </a:cubicBezTo>
                <a:close/>
                <a:moveTo>
                  <a:pt x="994" y="2308"/>
                </a:moveTo>
                <a:cubicBezTo>
                  <a:pt x="1138" y="2308"/>
                  <a:pt x="1265" y="2364"/>
                  <a:pt x="1358" y="2458"/>
                </a:cubicBezTo>
                <a:cubicBezTo>
                  <a:pt x="1454" y="2555"/>
                  <a:pt x="1510" y="2682"/>
                  <a:pt x="1510" y="2826"/>
                </a:cubicBezTo>
                <a:cubicBezTo>
                  <a:pt x="1510" y="2970"/>
                  <a:pt x="1454" y="3100"/>
                  <a:pt x="1358" y="3192"/>
                </a:cubicBezTo>
                <a:cubicBezTo>
                  <a:pt x="1265" y="3287"/>
                  <a:pt x="1136" y="3342"/>
                  <a:pt x="992" y="3342"/>
                </a:cubicBezTo>
                <a:cubicBezTo>
                  <a:pt x="846" y="3342"/>
                  <a:pt x="718" y="3287"/>
                  <a:pt x="626" y="3192"/>
                </a:cubicBezTo>
                <a:cubicBezTo>
                  <a:pt x="533" y="3096"/>
                  <a:pt x="473" y="2968"/>
                  <a:pt x="473" y="2824"/>
                </a:cubicBezTo>
                <a:cubicBezTo>
                  <a:pt x="473" y="2680"/>
                  <a:pt x="531" y="2551"/>
                  <a:pt x="626" y="2458"/>
                </a:cubicBezTo>
                <a:cubicBezTo>
                  <a:pt x="720" y="2366"/>
                  <a:pt x="852" y="2308"/>
                  <a:pt x="994" y="2308"/>
                </a:cubicBezTo>
                <a:close/>
                <a:moveTo>
                  <a:pt x="1300" y="2524"/>
                </a:moveTo>
                <a:cubicBezTo>
                  <a:pt x="1222" y="2446"/>
                  <a:pt x="1115" y="2396"/>
                  <a:pt x="996" y="2396"/>
                </a:cubicBezTo>
                <a:cubicBezTo>
                  <a:pt x="876" y="2396"/>
                  <a:pt x="769" y="2446"/>
                  <a:pt x="691" y="2524"/>
                </a:cubicBezTo>
                <a:cubicBezTo>
                  <a:pt x="615" y="2600"/>
                  <a:pt x="566" y="2709"/>
                  <a:pt x="566" y="2826"/>
                </a:cubicBezTo>
                <a:cubicBezTo>
                  <a:pt x="566" y="2946"/>
                  <a:pt x="615" y="3052"/>
                  <a:pt x="691" y="3131"/>
                </a:cubicBezTo>
                <a:cubicBezTo>
                  <a:pt x="769" y="3207"/>
                  <a:pt x="876" y="3256"/>
                  <a:pt x="996" y="3256"/>
                </a:cubicBezTo>
                <a:cubicBezTo>
                  <a:pt x="1115" y="3256"/>
                  <a:pt x="1222" y="3207"/>
                  <a:pt x="1300" y="3131"/>
                </a:cubicBezTo>
                <a:cubicBezTo>
                  <a:pt x="1376" y="3052"/>
                  <a:pt x="1425" y="2946"/>
                  <a:pt x="1425" y="2826"/>
                </a:cubicBezTo>
                <a:cubicBezTo>
                  <a:pt x="1425" y="2709"/>
                  <a:pt x="1376" y="2600"/>
                  <a:pt x="1300" y="2524"/>
                </a:cubicBezTo>
                <a:close/>
                <a:moveTo>
                  <a:pt x="301" y="1451"/>
                </a:moveTo>
                <a:cubicBezTo>
                  <a:pt x="383" y="1451"/>
                  <a:pt x="461" y="1486"/>
                  <a:pt x="515" y="1539"/>
                </a:cubicBezTo>
                <a:cubicBezTo>
                  <a:pt x="570" y="1592"/>
                  <a:pt x="603" y="1671"/>
                  <a:pt x="603" y="1753"/>
                </a:cubicBezTo>
                <a:cubicBezTo>
                  <a:pt x="603" y="1835"/>
                  <a:pt x="568" y="1911"/>
                  <a:pt x="515" y="1965"/>
                </a:cubicBezTo>
                <a:cubicBezTo>
                  <a:pt x="461" y="2020"/>
                  <a:pt x="383" y="2053"/>
                  <a:pt x="301" y="2053"/>
                </a:cubicBezTo>
                <a:cubicBezTo>
                  <a:pt x="220" y="2053"/>
                  <a:pt x="142" y="2020"/>
                  <a:pt x="89" y="1965"/>
                </a:cubicBezTo>
                <a:cubicBezTo>
                  <a:pt x="33" y="1911"/>
                  <a:pt x="0" y="1835"/>
                  <a:pt x="0" y="1753"/>
                </a:cubicBezTo>
                <a:cubicBezTo>
                  <a:pt x="0" y="1671"/>
                  <a:pt x="35" y="1592"/>
                  <a:pt x="89" y="1539"/>
                </a:cubicBezTo>
                <a:cubicBezTo>
                  <a:pt x="144" y="1486"/>
                  <a:pt x="220" y="1451"/>
                  <a:pt x="301" y="1451"/>
                </a:cubicBezTo>
                <a:close/>
                <a:moveTo>
                  <a:pt x="451" y="1601"/>
                </a:moveTo>
                <a:cubicBezTo>
                  <a:pt x="412" y="1562"/>
                  <a:pt x="358" y="1537"/>
                  <a:pt x="301" y="1537"/>
                </a:cubicBezTo>
                <a:cubicBezTo>
                  <a:pt x="243" y="1537"/>
                  <a:pt x="190" y="1560"/>
                  <a:pt x="153" y="1601"/>
                </a:cubicBezTo>
                <a:cubicBezTo>
                  <a:pt x="114" y="1640"/>
                  <a:pt x="89" y="1691"/>
                  <a:pt x="89" y="1749"/>
                </a:cubicBezTo>
                <a:cubicBezTo>
                  <a:pt x="89" y="1808"/>
                  <a:pt x="111" y="1862"/>
                  <a:pt x="153" y="1899"/>
                </a:cubicBezTo>
                <a:cubicBezTo>
                  <a:pt x="192" y="1938"/>
                  <a:pt x="245" y="1961"/>
                  <a:pt x="301" y="1961"/>
                </a:cubicBezTo>
                <a:cubicBezTo>
                  <a:pt x="360" y="1961"/>
                  <a:pt x="414" y="1938"/>
                  <a:pt x="451" y="1899"/>
                </a:cubicBezTo>
                <a:cubicBezTo>
                  <a:pt x="490" y="1860"/>
                  <a:pt x="515" y="1806"/>
                  <a:pt x="515" y="1749"/>
                </a:cubicBezTo>
                <a:cubicBezTo>
                  <a:pt x="515" y="1693"/>
                  <a:pt x="492" y="1642"/>
                  <a:pt x="451" y="1601"/>
                </a:cubicBezTo>
                <a:close/>
                <a:moveTo>
                  <a:pt x="2608" y="89"/>
                </a:moveTo>
                <a:cubicBezTo>
                  <a:pt x="2503" y="89"/>
                  <a:pt x="2404" y="132"/>
                  <a:pt x="2334" y="202"/>
                </a:cubicBezTo>
                <a:cubicBezTo>
                  <a:pt x="2267" y="272"/>
                  <a:pt x="2221" y="369"/>
                  <a:pt x="2221" y="474"/>
                </a:cubicBezTo>
                <a:cubicBezTo>
                  <a:pt x="2221" y="581"/>
                  <a:pt x="2267" y="677"/>
                  <a:pt x="2334" y="747"/>
                </a:cubicBezTo>
                <a:cubicBezTo>
                  <a:pt x="2404" y="815"/>
                  <a:pt x="2503" y="860"/>
                  <a:pt x="2608" y="860"/>
                </a:cubicBezTo>
                <a:cubicBezTo>
                  <a:pt x="2713" y="860"/>
                  <a:pt x="2811" y="817"/>
                  <a:pt x="2879" y="747"/>
                </a:cubicBezTo>
                <a:cubicBezTo>
                  <a:pt x="2949" y="677"/>
                  <a:pt x="2992" y="581"/>
                  <a:pt x="2992" y="474"/>
                </a:cubicBezTo>
                <a:cubicBezTo>
                  <a:pt x="2992" y="262"/>
                  <a:pt x="2820" y="89"/>
                  <a:pt x="2608" y="89"/>
                </a:cubicBezTo>
                <a:close/>
              </a:path>
            </a:pathLst>
          </a:cu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4"/>
          <p:cNvSpPr/>
          <p:nvPr/>
        </p:nvSpPr>
        <p:spPr>
          <a:xfrm>
            <a:off x="5776161" y="2566691"/>
            <a:ext cx="780115" cy="743215"/>
          </a:xfrm>
          <a:custGeom>
            <a:avLst/>
            <a:gdLst/>
            <a:ahLst/>
            <a:cxnLst/>
            <a:rect l="l" t="t" r="r" b="b"/>
            <a:pathLst>
              <a:path w="5222" h="4975" extrusionOk="0">
                <a:moveTo>
                  <a:pt x="4350" y="0"/>
                </a:moveTo>
                <a:cubicBezTo>
                  <a:pt x="4742" y="385"/>
                  <a:pt x="5026" y="878"/>
                  <a:pt x="5152" y="1433"/>
                </a:cubicBezTo>
                <a:cubicBezTo>
                  <a:pt x="5010" y="1448"/>
                  <a:pt x="4880" y="1512"/>
                  <a:pt x="4786" y="1610"/>
                </a:cubicBezTo>
                <a:cubicBezTo>
                  <a:pt x="4675" y="1721"/>
                  <a:pt x="4607" y="1876"/>
                  <a:pt x="4607" y="2046"/>
                </a:cubicBezTo>
                <a:cubicBezTo>
                  <a:pt x="4607" y="2217"/>
                  <a:pt x="4675" y="2371"/>
                  <a:pt x="4786" y="2484"/>
                </a:cubicBezTo>
                <a:cubicBezTo>
                  <a:pt x="4886" y="2585"/>
                  <a:pt x="5018" y="2649"/>
                  <a:pt x="5164" y="2661"/>
                </a:cubicBezTo>
                <a:cubicBezTo>
                  <a:pt x="4917" y="3870"/>
                  <a:pt x="3918" y="4806"/>
                  <a:pt x="2674" y="4954"/>
                </a:cubicBezTo>
                <a:cubicBezTo>
                  <a:pt x="2676" y="4933"/>
                  <a:pt x="2676" y="4913"/>
                  <a:pt x="2676" y="4894"/>
                </a:cubicBezTo>
                <a:cubicBezTo>
                  <a:pt x="2676" y="4705"/>
                  <a:pt x="2600" y="4534"/>
                  <a:pt x="2476" y="4411"/>
                </a:cubicBezTo>
                <a:cubicBezTo>
                  <a:pt x="2353" y="4288"/>
                  <a:pt x="2180" y="4212"/>
                  <a:pt x="1993" y="4212"/>
                </a:cubicBezTo>
                <a:cubicBezTo>
                  <a:pt x="1802" y="4212"/>
                  <a:pt x="1633" y="4288"/>
                  <a:pt x="1510" y="4411"/>
                </a:cubicBezTo>
                <a:cubicBezTo>
                  <a:pt x="1407" y="4514"/>
                  <a:pt x="1337" y="4648"/>
                  <a:pt x="1317" y="4798"/>
                </a:cubicBezTo>
                <a:cubicBezTo>
                  <a:pt x="790" y="4602"/>
                  <a:pt x="334" y="4257"/>
                  <a:pt x="0" y="3815"/>
                </a:cubicBezTo>
                <a:cubicBezTo>
                  <a:pt x="1238" y="3872"/>
                  <a:pt x="1701" y="3615"/>
                  <a:pt x="2090" y="2667"/>
                </a:cubicBezTo>
                <a:cubicBezTo>
                  <a:pt x="2503" y="1660"/>
                  <a:pt x="3457" y="2795"/>
                  <a:pt x="3737" y="1218"/>
                </a:cubicBezTo>
                <a:cubicBezTo>
                  <a:pt x="3871" y="467"/>
                  <a:pt x="4121" y="138"/>
                  <a:pt x="4350" y="0"/>
                </a:cubicBezTo>
                <a:close/>
                <a:moveTo>
                  <a:pt x="5166" y="1518"/>
                </a:moveTo>
                <a:cubicBezTo>
                  <a:pt x="5043" y="1530"/>
                  <a:pt x="4930" y="1588"/>
                  <a:pt x="4845" y="1670"/>
                </a:cubicBezTo>
                <a:cubicBezTo>
                  <a:pt x="4751" y="1765"/>
                  <a:pt x="4691" y="1898"/>
                  <a:pt x="4691" y="2042"/>
                </a:cubicBezTo>
                <a:cubicBezTo>
                  <a:pt x="4691" y="2188"/>
                  <a:pt x="4751" y="2320"/>
                  <a:pt x="4845" y="2414"/>
                </a:cubicBezTo>
                <a:cubicBezTo>
                  <a:pt x="4932" y="2503"/>
                  <a:pt x="5049" y="2558"/>
                  <a:pt x="5176" y="2567"/>
                </a:cubicBezTo>
                <a:cubicBezTo>
                  <a:pt x="5205" y="2404"/>
                  <a:pt x="5219" y="2238"/>
                  <a:pt x="5219" y="2067"/>
                </a:cubicBezTo>
                <a:cubicBezTo>
                  <a:pt x="5222" y="1882"/>
                  <a:pt x="5203" y="1697"/>
                  <a:pt x="5166" y="1518"/>
                </a:cubicBezTo>
                <a:close/>
                <a:moveTo>
                  <a:pt x="2581" y="4962"/>
                </a:moveTo>
                <a:cubicBezTo>
                  <a:pt x="2583" y="4940"/>
                  <a:pt x="2585" y="4915"/>
                  <a:pt x="2585" y="4892"/>
                </a:cubicBezTo>
                <a:cubicBezTo>
                  <a:pt x="2585" y="4728"/>
                  <a:pt x="2520" y="4580"/>
                  <a:pt x="2411" y="4471"/>
                </a:cubicBezTo>
                <a:cubicBezTo>
                  <a:pt x="2304" y="4364"/>
                  <a:pt x="2153" y="4296"/>
                  <a:pt x="1989" y="4296"/>
                </a:cubicBezTo>
                <a:cubicBezTo>
                  <a:pt x="1824" y="4296"/>
                  <a:pt x="1676" y="4364"/>
                  <a:pt x="1567" y="4471"/>
                </a:cubicBezTo>
                <a:cubicBezTo>
                  <a:pt x="1475" y="4563"/>
                  <a:pt x="1413" y="4687"/>
                  <a:pt x="1399" y="4826"/>
                </a:cubicBezTo>
                <a:cubicBezTo>
                  <a:pt x="1689" y="4923"/>
                  <a:pt x="1997" y="4975"/>
                  <a:pt x="2320" y="4975"/>
                </a:cubicBezTo>
                <a:cubicBezTo>
                  <a:pt x="2408" y="4972"/>
                  <a:pt x="2497" y="4970"/>
                  <a:pt x="2581" y="4962"/>
                </a:cubicBezTo>
                <a:close/>
              </a:path>
            </a:pathLst>
          </a:custGeom>
          <a:solidFill>
            <a:srgbClr val="88A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4"/>
          <p:cNvSpPr/>
          <p:nvPr/>
        </p:nvSpPr>
        <p:spPr>
          <a:xfrm>
            <a:off x="6226867" y="2925075"/>
            <a:ext cx="83061" cy="83210"/>
          </a:xfrm>
          <a:custGeom>
            <a:avLst/>
            <a:gdLst/>
            <a:ahLst/>
            <a:cxnLst/>
            <a:rect l="l" t="t" r="r" b="b"/>
            <a:pathLst>
              <a:path w="556" h="557" extrusionOk="0">
                <a:moveTo>
                  <a:pt x="278" y="556"/>
                </a:moveTo>
                <a:cubicBezTo>
                  <a:pt x="430" y="556"/>
                  <a:pt x="555" y="433"/>
                  <a:pt x="555" y="279"/>
                </a:cubicBezTo>
                <a:cubicBezTo>
                  <a:pt x="555" y="126"/>
                  <a:pt x="432" y="1"/>
                  <a:pt x="278" y="1"/>
                </a:cubicBezTo>
                <a:cubicBezTo>
                  <a:pt x="128" y="1"/>
                  <a:pt x="0" y="124"/>
                  <a:pt x="0" y="279"/>
                </a:cubicBezTo>
                <a:cubicBezTo>
                  <a:pt x="0" y="429"/>
                  <a:pt x="128" y="556"/>
                  <a:pt x="278" y="5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4"/>
          <p:cNvSpPr txBox="1">
            <a:spLocks noGrp="1"/>
          </p:cNvSpPr>
          <p:nvPr>
            <p:ph type="subTitle" idx="1"/>
          </p:nvPr>
        </p:nvSpPr>
        <p:spPr>
          <a:xfrm rot="-546">
            <a:off x="1024814" y="3959280"/>
            <a:ext cx="4236562" cy="426300"/>
          </a:xfrm>
          <a:prstGeom prst="rect">
            <a:avLst/>
          </a:prstGeom>
        </p:spPr>
        <p:txBody>
          <a:bodyPr spcFirstLastPara="1" wrap="square" lIns="91425" tIns="91425" rIns="91425" bIns="91425" anchor="t" anchorCtr="0">
            <a:noAutofit/>
          </a:bodyPr>
          <a:lstStyle/>
          <a:p>
            <a:pPr marL="0" lvl="0" indent="0"/>
            <a:r>
              <a:rPr lang="zh-TW" altLang="en-US" sz="1600" b="1" dirty="0">
                <a:solidFill>
                  <a:schemeClr val="bg1"/>
                </a:solidFill>
              </a:rPr>
              <a:t>安希佐 </a:t>
            </a:r>
            <a:r>
              <a:rPr lang="en-US" altLang="zh-TW" sz="1600" dirty="0">
                <a:solidFill>
                  <a:schemeClr val="bg1"/>
                </a:solidFill>
              </a:rPr>
              <a:t>4110E229</a:t>
            </a:r>
            <a:br>
              <a:rPr lang="en-US" altLang="zh-TW" sz="1600" dirty="0">
                <a:solidFill>
                  <a:schemeClr val="bg1"/>
                </a:solidFill>
              </a:rPr>
            </a:br>
            <a:r>
              <a:rPr lang="en-US" altLang="zh-TW" sz="1600" dirty="0">
                <a:solidFill>
                  <a:schemeClr val="bg1"/>
                </a:solidFill>
                <a:latin typeface="Algerian" panose="04020705040A02060702" pitchFamily="82" charset="0"/>
              </a:rPr>
              <a:t>My Dear Great Teacher</a:t>
            </a:r>
            <a:endParaRPr sz="1600" dirty="0">
              <a:solidFill>
                <a:schemeClr val="bg1"/>
              </a:solidFill>
            </a:endParaRPr>
          </a:p>
        </p:txBody>
      </p:sp>
      <p:sp>
        <p:nvSpPr>
          <p:cNvPr id="523" name="Google Shape;523;p34"/>
          <p:cNvSpPr txBox="1">
            <a:spLocks noGrp="1"/>
          </p:cNvSpPr>
          <p:nvPr>
            <p:ph type="ctrTitle"/>
          </p:nvPr>
        </p:nvSpPr>
        <p:spPr>
          <a:xfrm>
            <a:off x="956175" y="1296625"/>
            <a:ext cx="4732500" cy="252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3200" dirty="0">
                <a:solidFill>
                  <a:schemeClr val="dk2"/>
                </a:solidFill>
                <a:latin typeface="Copperplate Gothic Bold" panose="020E0705020206020404" pitchFamily="34" charset="0"/>
              </a:rPr>
              <a:t>MY POWERPOINT FOR COMPUTER NETWORK </a:t>
            </a:r>
            <a:endParaRPr sz="3200" dirty="0">
              <a:solidFill>
                <a:schemeClr val="dk2"/>
              </a:solidFill>
              <a:latin typeface="Copperplate Gothic Bold" panose="020E0705020206020404" pitchFamily="34" charset="0"/>
            </a:endParaRPr>
          </a:p>
        </p:txBody>
      </p:sp>
      <p:sp>
        <p:nvSpPr>
          <p:cNvPr id="524" name="Google Shape;524;p34"/>
          <p:cNvSpPr/>
          <p:nvPr/>
        </p:nvSpPr>
        <p:spPr>
          <a:xfrm>
            <a:off x="6272456" y="425307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4"/>
          <p:cNvSpPr/>
          <p:nvPr/>
        </p:nvSpPr>
        <p:spPr>
          <a:xfrm>
            <a:off x="7410936" y="425307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4"/>
          <p:cNvSpPr/>
          <p:nvPr/>
        </p:nvSpPr>
        <p:spPr>
          <a:xfrm>
            <a:off x="5133975" y="425307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1005" name="Google Shape;1005;p52"/>
          <p:cNvSpPr/>
          <p:nvPr/>
        </p:nvSpPr>
        <p:spPr>
          <a:xfrm>
            <a:off x="8718213" y="4517237"/>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8768290" y="40991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1169601" y="1420467"/>
            <a:ext cx="6953653" cy="2862322"/>
          </a:xfrm>
          <a:prstGeom prst="rect">
            <a:avLst/>
          </a:prstGeom>
          <a:noFill/>
        </p:spPr>
        <p:txBody>
          <a:bodyPr wrap="square">
            <a:spAutoFit/>
          </a:bodyPr>
          <a:lstStyle/>
          <a:p>
            <a:pPr algn="just"/>
            <a:r>
              <a:rPr lang="en-US" sz="1500" b="0" i="0" dirty="0">
                <a:solidFill>
                  <a:schemeClr val="tx1"/>
                </a:solidFill>
                <a:effectLst/>
                <a:latin typeface="Book Antiqua" panose="02040602050305030304" pitchFamily="18" charset="0"/>
              </a:rPr>
              <a:t>Computer networks use cables, fiber optics, or wireless signals to connect nodes such as computers, routers, and switches. These connections enable network devices to communicate and share information and resources. Protocols define how communications are sent and received on networks. These protocols enable devices to communicate with one another. Every device on a network has an Internet Protocol (IP) address, which is a string of numbers that uniquely identifies a device and allows other devices to recognize it. Routers are virtual or physical devices that help networks communicate with one another. Routers analyze data to determine the best path for data to take to its final destination. Switches connect devices and manage node-to-node communication within a network, ensuring that data packets traveling across the network arrive at their final destination.</a:t>
            </a:r>
          </a:p>
        </p:txBody>
      </p:sp>
    </p:spTree>
    <p:extLst>
      <p:ext uri="{BB962C8B-B14F-4D97-AF65-F5344CB8AC3E}">
        <p14:creationId xmlns:p14="http://schemas.microsoft.com/office/powerpoint/2010/main" val="319415298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3" y="131501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1008779" y="1218363"/>
            <a:ext cx="6938973" cy="3231654"/>
          </a:xfrm>
          <a:prstGeom prst="rect">
            <a:avLst/>
          </a:prstGeom>
          <a:solidFill>
            <a:schemeClr val="tx1"/>
          </a:solidFill>
        </p:spPr>
        <p:txBody>
          <a:bodyPr wrap="square">
            <a:spAutoFit/>
          </a:bodyPr>
          <a:lstStyle/>
          <a:p>
            <a:pPr algn="l">
              <a:buFont typeface="Arial" panose="020B0604020202020204" pitchFamily="34" charset="0"/>
              <a:buChar char="•"/>
            </a:pPr>
            <a:r>
              <a:rPr lang="en-US" sz="1200" b="0" i="0" u="none" strike="noStrike" dirty="0">
                <a:solidFill>
                  <a:srgbClr val="0645AD"/>
                </a:solidFill>
                <a:effectLst/>
                <a:latin typeface="Arial" panose="020B0604020202020204" pitchFamily="34" charset="0"/>
                <a:hlinkClick r:id="rId3" tooltip="Security service (telecommunication)"/>
              </a:rPr>
              <a:t>Security service (telecommunication)</a:t>
            </a:r>
            <a:r>
              <a:rPr lang="en-US" sz="1200" b="0" i="0" u="none" strike="noStrike" baseline="30000" dirty="0">
                <a:solidFill>
                  <a:srgbClr val="0645AD"/>
                </a:solidFill>
                <a:effectLst/>
                <a:latin typeface="Arial" panose="020B0604020202020204" pitchFamily="34" charset="0"/>
                <a:hlinkClick r:id="rId4"/>
              </a:rPr>
              <a:t>[34]</a:t>
            </a:r>
            <a:r>
              <a:rPr lang="en-US" sz="1200" b="0" i="0" dirty="0">
                <a:solidFill>
                  <a:srgbClr val="202122"/>
                </a:solidFill>
                <a:effectLst/>
                <a:latin typeface="Arial" panose="020B0604020202020204" pitchFamily="34" charset="0"/>
              </a:rPr>
              <a:t> as defined by </a:t>
            </a:r>
            <a:r>
              <a:rPr lang="en-US" sz="1200" b="0" i="0" u="none" strike="noStrike" dirty="0">
                <a:solidFill>
                  <a:srgbClr val="0645AD"/>
                </a:solidFill>
                <a:effectLst/>
                <a:latin typeface="Arial" panose="020B0604020202020204" pitchFamily="34" charset="0"/>
                <a:hlinkClick r:id="rId5" tooltip="ITU-T"/>
              </a:rPr>
              <a:t>ITU-T</a:t>
            </a:r>
            <a:r>
              <a:rPr lang="en-US" sz="1200" b="0" i="0" dirty="0">
                <a:solidFill>
                  <a:srgbClr val="202122"/>
                </a:solidFill>
                <a:effectLst/>
                <a:latin typeface="Arial" panose="020B0604020202020204" pitchFamily="34" charset="0"/>
              </a:rPr>
              <a:t> X.800 recommendation.</a:t>
            </a:r>
          </a:p>
          <a:p>
            <a:pPr algn="l">
              <a:buFont typeface="Arial" panose="020B0604020202020204" pitchFamily="34" charset="0"/>
              <a:buChar char="•"/>
            </a:pPr>
            <a:r>
              <a:rPr lang="en-US" sz="1200" b="0" i="0" dirty="0">
                <a:solidFill>
                  <a:srgbClr val="202122"/>
                </a:solidFill>
                <a:effectLst/>
                <a:latin typeface="Arial" panose="020B0604020202020204" pitchFamily="34" charset="0"/>
              </a:rPr>
              <a:t>Management functions, i.e. functions that permit to configure, instantiate, monitor, terminate the communications of two or more entities: there is a specific application-layer protocol, </a:t>
            </a:r>
            <a:r>
              <a:rPr lang="en-US" sz="1200" b="0" i="0" u="none" strike="noStrike" dirty="0">
                <a:solidFill>
                  <a:srgbClr val="0645AD"/>
                </a:solidFill>
                <a:effectLst/>
                <a:latin typeface="Arial" panose="020B0604020202020204" pitchFamily="34" charset="0"/>
                <a:hlinkClick r:id="rId6" tooltip="Common management information protocol"/>
              </a:rPr>
              <a:t>common management information protocol</a:t>
            </a:r>
            <a:r>
              <a:rPr lang="en-US" sz="1200" b="0" i="0" dirty="0">
                <a:solidFill>
                  <a:srgbClr val="202122"/>
                </a:solidFill>
                <a:effectLst/>
                <a:latin typeface="Arial" panose="020B0604020202020204" pitchFamily="34" charset="0"/>
              </a:rPr>
              <a:t> (CMIP) and its corresponding service, </a:t>
            </a:r>
            <a:r>
              <a:rPr lang="en-US" sz="1200" b="0" i="0" u="none" strike="noStrike" dirty="0">
                <a:solidFill>
                  <a:srgbClr val="0645AD"/>
                </a:solidFill>
                <a:effectLst/>
                <a:latin typeface="Arial" panose="020B0604020202020204" pitchFamily="34" charset="0"/>
                <a:hlinkClick r:id="rId7" tooltip="Common management information service"/>
              </a:rPr>
              <a:t>common management information service</a:t>
            </a:r>
            <a:r>
              <a:rPr lang="en-US" sz="1200" b="0" i="0" dirty="0">
                <a:solidFill>
                  <a:srgbClr val="202122"/>
                </a:solidFill>
                <a:effectLst/>
                <a:latin typeface="Arial" panose="020B0604020202020204" pitchFamily="34" charset="0"/>
              </a:rPr>
              <a:t> (CMIS), they need to interact with every layer in order to deal with their instances.</a:t>
            </a:r>
          </a:p>
          <a:p>
            <a:pPr algn="l">
              <a:buFont typeface="Arial" panose="020B0604020202020204" pitchFamily="34" charset="0"/>
              <a:buChar char="•"/>
            </a:pPr>
            <a:r>
              <a:rPr lang="en-US" sz="1200" b="0" i="0" u="none" strike="noStrike" dirty="0">
                <a:solidFill>
                  <a:srgbClr val="0645AD"/>
                </a:solidFill>
                <a:effectLst/>
                <a:latin typeface="Arial" panose="020B0604020202020204" pitchFamily="34" charset="0"/>
                <a:hlinkClick r:id="rId8" tooltip="Multiprotocol Label Switching"/>
              </a:rPr>
              <a:t>Multiprotocol Label Switching</a:t>
            </a:r>
            <a:r>
              <a:rPr lang="en-US" sz="1200" b="0" i="0" dirty="0">
                <a:solidFill>
                  <a:srgbClr val="202122"/>
                </a:solidFill>
                <a:effectLst/>
                <a:latin typeface="Arial" panose="020B0604020202020204" pitchFamily="34" charset="0"/>
              </a:rPr>
              <a:t> (MPLS), ATM, and X.25 are 3a protocols. OSI subdivides the Network Layer into three sublayers: 3a) Subnetwork Access, 3b) Subnetwork Dependent Convergence and 3c) Subnetwork Independent Convergence.</a:t>
            </a:r>
            <a:r>
              <a:rPr lang="en-US" sz="1200" b="0" i="0" u="none" strike="noStrike" baseline="30000" dirty="0">
                <a:solidFill>
                  <a:srgbClr val="0645AD"/>
                </a:solidFill>
                <a:effectLst/>
                <a:latin typeface="Arial" panose="020B0604020202020204" pitchFamily="34" charset="0"/>
                <a:hlinkClick r:id="rId9"/>
              </a:rPr>
              <a:t>[35]</a:t>
            </a:r>
            <a:r>
              <a:rPr lang="en-US" sz="1200" b="0" i="0" dirty="0">
                <a:solidFill>
                  <a:srgbClr val="202122"/>
                </a:solidFill>
                <a:effectLst/>
                <a:latin typeface="Arial" panose="020B0604020202020204" pitchFamily="34" charset="0"/>
              </a:rPr>
              <a:t> It was designed to provide a unified data-carrying service for both circuit-based clients and packet-switching clients which provide a </a:t>
            </a:r>
            <a:r>
              <a:rPr lang="en-US" sz="1200" b="0" i="0" u="none" strike="noStrike" dirty="0">
                <a:solidFill>
                  <a:srgbClr val="0645AD"/>
                </a:solidFill>
                <a:effectLst/>
                <a:latin typeface="Arial" panose="020B0604020202020204" pitchFamily="34" charset="0"/>
                <a:hlinkClick r:id="rId10" tooltip="Datagram"/>
              </a:rPr>
              <a:t>datagram</a:t>
            </a:r>
            <a:r>
              <a:rPr lang="en-US" sz="1200" b="0" i="0" dirty="0">
                <a:solidFill>
                  <a:srgbClr val="202122"/>
                </a:solidFill>
                <a:effectLst/>
                <a:latin typeface="Arial" panose="020B0604020202020204" pitchFamily="34" charset="0"/>
              </a:rPr>
              <a:t>-based service model. It can be used to carry many different kinds of traffic, including IP packets, as well as native ATM, SONET, and Ethernet frames. Sometimes one sees reference to a Layer 2.5.</a:t>
            </a:r>
          </a:p>
          <a:p>
            <a:pPr algn="l">
              <a:buFont typeface="Arial" panose="020B0604020202020204" pitchFamily="34" charset="0"/>
              <a:buChar char="•"/>
            </a:pPr>
            <a:r>
              <a:rPr lang="en-US" sz="1200" b="0" i="0" dirty="0">
                <a:solidFill>
                  <a:srgbClr val="202122"/>
                </a:solidFill>
                <a:effectLst/>
                <a:latin typeface="Arial" panose="020B0604020202020204" pitchFamily="34" charset="0"/>
              </a:rPr>
              <a:t>Cross MAC and PHY Scheduling is essential in wireless networks because of the time-varying nature of wireless channels. By scheduling packet transmission only in </a:t>
            </a:r>
            <a:r>
              <a:rPr lang="en-US" sz="1200" b="0" i="0" dirty="0" err="1">
                <a:solidFill>
                  <a:srgbClr val="202122"/>
                </a:solidFill>
                <a:effectLst/>
                <a:latin typeface="Arial" panose="020B0604020202020204" pitchFamily="34" charset="0"/>
              </a:rPr>
              <a:t>favourable</a:t>
            </a:r>
            <a:r>
              <a:rPr lang="en-US" sz="1200" b="0" i="0" dirty="0">
                <a:solidFill>
                  <a:srgbClr val="202122"/>
                </a:solidFill>
                <a:effectLst/>
                <a:latin typeface="Arial" panose="020B0604020202020204" pitchFamily="34" charset="0"/>
              </a:rPr>
              <a:t> channel conditions, which requires the MAC layer to obtain channel state information from the PHY layer, network throughput can be significantly improved and energy waste can be avoided.</a:t>
            </a:r>
            <a:r>
              <a:rPr lang="en-US" sz="1200" b="0" i="0" u="none" strike="noStrike" baseline="30000" dirty="0">
                <a:solidFill>
                  <a:srgbClr val="0645AD"/>
                </a:solidFill>
                <a:effectLst/>
                <a:latin typeface="Arial" panose="020B0604020202020204" pitchFamily="34" charset="0"/>
                <a:hlinkClick r:id="rId11"/>
              </a:rPr>
              <a:t>[</a:t>
            </a:r>
            <a:endParaRPr lang="en-US" sz="1200" b="0" i="0" dirty="0">
              <a:solidFill>
                <a:srgbClr val="202122"/>
              </a:solidFill>
              <a:effectLst/>
              <a:latin typeface="Arial" panose="020B0604020202020204" pitchFamily="34" charset="0"/>
            </a:endParaRPr>
          </a:p>
        </p:txBody>
      </p:sp>
    </p:spTree>
    <p:extLst>
      <p:ext uri="{BB962C8B-B14F-4D97-AF65-F5344CB8AC3E}">
        <p14:creationId xmlns:p14="http://schemas.microsoft.com/office/powerpoint/2010/main" val="80738765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995235" y="1409838"/>
            <a:ext cx="4572000" cy="461665"/>
          </a:xfrm>
          <a:prstGeom prst="rect">
            <a:avLst/>
          </a:prstGeom>
          <a:solidFill>
            <a:schemeClr val="tx1"/>
          </a:solidFill>
        </p:spPr>
        <p:txBody>
          <a:bodyPr wrap="square">
            <a:spAutoFit/>
          </a:bodyPr>
          <a:lstStyle/>
          <a:p>
            <a:pPr algn="l"/>
            <a:r>
              <a:rPr lang="en-US" sz="2400" b="1" i="0" dirty="0">
                <a:solidFill>
                  <a:schemeClr val="bg1"/>
                </a:solidFill>
                <a:effectLst/>
                <a:latin typeface="Algerian" panose="04020705040A02060702" pitchFamily="82" charset="0"/>
              </a:rPr>
              <a:t>Programming interfaces</a:t>
            </a:r>
          </a:p>
        </p:txBody>
      </p:sp>
      <p:sp>
        <p:nvSpPr>
          <p:cNvPr id="2" name="TextBox 1">
            <a:extLst>
              <a:ext uri="{FF2B5EF4-FFF2-40B4-BE49-F238E27FC236}">
                <a16:creationId xmlns:a16="http://schemas.microsoft.com/office/drawing/2014/main" id="{EBBFFA93-9BB4-F78D-C411-342C10902C1A}"/>
              </a:ext>
            </a:extLst>
          </p:cNvPr>
          <p:cNvSpPr txBox="1"/>
          <p:nvPr/>
        </p:nvSpPr>
        <p:spPr>
          <a:xfrm>
            <a:off x="1528788" y="2051777"/>
            <a:ext cx="7083514" cy="2677656"/>
          </a:xfrm>
          <a:prstGeom prst="rect">
            <a:avLst/>
          </a:prstGeom>
          <a:solidFill>
            <a:schemeClr val="tx1"/>
          </a:solidFill>
        </p:spPr>
        <p:txBody>
          <a:bodyPr wrap="square">
            <a:spAutoFit/>
          </a:bodyPr>
          <a:lstStyle/>
          <a:p>
            <a:pPr algn="just"/>
            <a:r>
              <a:rPr lang="en-US" sz="1200" dirty="0">
                <a:latin typeface="Book Antiqua" panose="02040602050305030304" pitchFamily="18" charset="0"/>
              </a:rPr>
              <a:t>Solaris offers many kinds of "interfaces", such as the programming interface, elements of the user interface, protocols, and rules about naming and the locations of objects in the file system. One of the most important interfaces to the system is the programming interface -- the one offered to developers. The programming interface has two major parts: one seen by developers of applications, which is the API, and one seen by developers of system components, such as device drivers and platform support modules, which is the SPI (system programming interface).</a:t>
            </a:r>
          </a:p>
          <a:p>
            <a:pPr algn="just"/>
            <a:endParaRPr lang="en-US" sz="1200" dirty="0">
              <a:latin typeface="Book Antiqua" panose="02040602050305030304" pitchFamily="18" charset="0"/>
            </a:endParaRPr>
          </a:p>
          <a:p>
            <a:pPr algn="just"/>
            <a:r>
              <a:rPr lang="en-US" sz="1200" dirty="0">
                <a:latin typeface="Book Antiqua" panose="02040602050305030304" pitchFamily="18" charset="0"/>
              </a:rPr>
              <a:t>Each programming interface to Solaris is also "visible" to the developer at two levels: source level and binary. When you see the acronyms API and SPI, this indicates the source level programming interface to the system. The terms Application Binary Interface (ABI) and System Binary Interface (SBI) indicate the binary interfaces corresponding to the respective source level programming interfaces. (Because the phrase "the ABI" can be confused with other binary interfaces, the "Solaris ABI" is </a:t>
            </a:r>
            <a:r>
              <a:rPr lang="en-US" sz="1200" dirty="0" err="1">
                <a:latin typeface="Book Antiqua" panose="02040602050305030304" pitchFamily="18" charset="0"/>
              </a:rPr>
              <a:t>refered</a:t>
            </a:r>
            <a:r>
              <a:rPr lang="en-US" sz="1200" dirty="0">
                <a:latin typeface="Book Antiqua" panose="02040602050305030304" pitchFamily="18" charset="0"/>
              </a:rPr>
              <a:t> to only by name.)</a:t>
            </a:r>
          </a:p>
          <a:p>
            <a:pPr algn="just"/>
            <a:endParaRPr lang="en-US" sz="1200" dirty="0">
              <a:latin typeface="Book Antiqua" panose="02040602050305030304" pitchFamily="18" charset="0"/>
            </a:endParaRPr>
          </a:p>
        </p:txBody>
      </p:sp>
    </p:spTree>
    <p:extLst>
      <p:ext uri="{BB962C8B-B14F-4D97-AF65-F5344CB8AC3E}">
        <p14:creationId xmlns:p14="http://schemas.microsoft.com/office/powerpoint/2010/main" val="127439951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995235" y="1409838"/>
            <a:ext cx="5373192" cy="461665"/>
          </a:xfrm>
          <a:prstGeom prst="rect">
            <a:avLst/>
          </a:prstGeom>
          <a:solidFill>
            <a:schemeClr val="tx1"/>
          </a:solidFill>
        </p:spPr>
        <p:txBody>
          <a:bodyPr wrap="square">
            <a:spAutoFit/>
          </a:bodyPr>
          <a:lstStyle/>
          <a:p>
            <a:pPr algn="l"/>
            <a:r>
              <a:rPr lang="en-US" sz="2400" b="1" i="0" dirty="0">
                <a:solidFill>
                  <a:schemeClr val="bg1"/>
                </a:solidFill>
                <a:effectLst/>
                <a:latin typeface="Algerian" panose="04020705040A02060702" pitchFamily="82" charset="0"/>
              </a:rPr>
              <a:t>Transmission Control Protocol</a:t>
            </a:r>
          </a:p>
        </p:txBody>
      </p:sp>
      <p:sp>
        <p:nvSpPr>
          <p:cNvPr id="2" name="TextBox 1">
            <a:extLst>
              <a:ext uri="{FF2B5EF4-FFF2-40B4-BE49-F238E27FC236}">
                <a16:creationId xmlns:a16="http://schemas.microsoft.com/office/drawing/2014/main" id="{EBBFFA93-9BB4-F78D-C411-342C10902C1A}"/>
              </a:ext>
            </a:extLst>
          </p:cNvPr>
          <p:cNvSpPr txBox="1"/>
          <p:nvPr/>
        </p:nvSpPr>
        <p:spPr>
          <a:xfrm>
            <a:off x="2163182" y="2168141"/>
            <a:ext cx="5953514" cy="2031325"/>
          </a:xfrm>
          <a:prstGeom prst="rect">
            <a:avLst/>
          </a:prstGeom>
          <a:solidFill>
            <a:schemeClr val="tx1"/>
          </a:solidFill>
        </p:spPr>
        <p:txBody>
          <a:bodyPr wrap="square">
            <a:spAutoFit/>
          </a:bodyPr>
          <a:lstStyle/>
          <a:p>
            <a:pPr algn="just"/>
            <a:r>
              <a:rPr lang="en-US" dirty="0">
                <a:latin typeface="Book Antiqua" panose="02040602050305030304" pitchFamily="18" charset="0"/>
              </a:rPr>
              <a:t>The Transmission Control Protocol (TCP) is a key protocol in the Internet protocol suite. It arose from the initial network implementation, where it supplemented the Internet Protocol (IP). As a result, the entire suite is commonly known as TCP/IP. TCP delivers a stream of octets (bytes) between applications running on hosts connected by an IP network in a reliable, ordered, and error-checked manner. TCP, which is part of the TCP/IP suite, is used by major internet applications such as the World Wide Web, email, remote administration, and file transfer. SSL/TLS is frequently used on top of TCP.</a:t>
            </a:r>
          </a:p>
        </p:txBody>
      </p:sp>
    </p:spTree>
    <p:extLst>
      <p:ext uri="{BB962C8B-B14F-4D97-AF65-F5344CB8AC3E}">
        <p14:creationId xmlns:p14="http://schemas.microsoft.com/office/powerpoint/2010/main" val="106033056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995235" y="1409838"/>
            <a:ext cx="3153981" cy="461665"/>
          </a:xfrm>
          <a:prstGeom prst="rect">
            <a:avLst/>
          </a:prstGeom>
          <a:solidFill>
            <a:schemeClr val="tx1"/>
          </a:solidFill>
        </p:spPr>
        <p:txBody>
          <a:bodyPr wrap="square">
            <a:spAutoFit/>
          </a:bodyPr>
          <a:lstStyle/>
          <a:p>
            <a:pPr algn="l"/>
            <a:r>
              <a:rPr lang="en-US" sz="2400" b="1" i="0" dirty="0">
                <a:solidFill>
                  <a:schemeClr val="bg1"/>
                </a:solidFill>
                <a:effectLst/>
                <a:latin typeface="Algerian" panose="04020705040A02060702" pitchFamily="82" charset="0"/>
              </a:rPr>
              <a:t>Network Function</a:t>
            </a:r>
          </a:p>
        </p:txBody>
      </p:sp>
      <p:sp>
        <p:nvSpPr>
          <p:cNvPr id="2" name="TextBox 1">
            <a:extLst>
              <a:ext uri="{FF2B5EF4-FFF2-40B4-BE49-F238E27FC236}">
                <a16:creationId xmlns:a16="http://schemas.microsoft.com/office/drawing/2014/main" id="{EBBFFA93-9BB4-F78D-C411-342C10902C1A}"/>
              </a:ext>
            </a:extLst>
          </p:cNvPr>
          <p:cNvSpPr txBox="1"/>
          <p:nvPr/>
        </p:nvSpPr>
        <p:spPr>
          <a:xfrm>
            <a:off x="2332021" y="2038626"/>
            <a:ext cx="5953514" cy="2462213"/>
          </a:xfrm>
          <a:prstGeom prst="rect">
            <a:avLst/>
          </a:prstGeom>
          <a:solidFill>
            <a:schemeClr val="tx1"/>
          </a:solidFill>
        </p:spPr>
        <p:txBody>
          <a:bodyPr wrap="square">
            <a:spAutoFit/>
          </a:bodyPr>
          <a:lstStyle/>
          <a:p>
            <a:pPr algn="just"/>
            <a:r>
              <a:rPr lang="en-US" dirty="0">
                <a:latin typeface="Book Antiqua" panose="02040602050305030304" pitchFamily="18" charset="0"/>
              </a:rPr>
              <a:t>The Transmission Control Protocol is a communication protocol that sits between an application program and the Internet Protocol. It offers host-to-host connection at the Internet model's transport layer. An application does not need to understand the specific procedures for delivering data across a link to another host, such as the required IP fragmentation to accommodate the transmission medium's maximum transmission unit. TCP handles all handshaking and transmission details at the transport layer and provides an abstraction of the network connection to the application, often via a network socket interface. TCP is widely used by many internet applications, including the World Wide Web (WWW), email, FTP, Secure Shell, peer-to-peer file sharing, and streaming media.</a:t>
            </a:r>
          </a:p>
        </p:txBody>
      </p:sp>
    </p:spTree>
    <p:extLst>
      <p:ext uri="{BB962C8B-B14F-4D97-AF65-F5344CB8AC3E}">
        <p14:creationId xmlns:p14="http://schemas.microsoft.com/office/powerpoint/2010/main" val="129810270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704244" y="314505"/>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Network Function</a:t>
            </a:r>
          </a:p>
        </p:txBody>
      </p:sp>
      <p:sp>
        <p:nvSpPr>
          <p:cNvPr id="2" name="TextBox 1">
            <a:extLst>
              <a:ext uri="{FF2B5EF4-FFF2-40B4-BE49-F238E27FC236}">
                <a16:creationId xmlns:a16="http://schemas.microsoft.com/office/drawing/2014/main" id="{EBBFFA93-9BB4-F78D-C411-342C10902C1A}"/>
              </a:ext>
            </a:extLst>
          </p:cNvPr>
          <p:cNvSpPr txBox="1"/>
          <p:nvPr/>
        </p:nvSpPr>
        <p:spPr>
          <a:xfrm>
            <a:off x="909619" y="1372915"/>
            <a:ext cx="7340670" cy="3046988"/>
          </a:xfrm>
          <a:prstGeom prst="rect">
            <a:avLst/>
          </a:prstGeom>
          <a:solidFill>
            <a:schemeClr val="tx1"/>
          </a:solidFill>
        </p:spPr>
        <p:txBody>
          <a:bodyPr wrap="square">
            <a:spAutoFit/>
          </a:bodyPr>
          <a:lstStyle/>
          <a:p>
            <a:pPr algn="just"/>
            <a:endParaRPr lang="en-US" sz="1200" dirty="0">
              <a:latin typeface="Book Antiqua" panose="02040602050305030304" pitchFamily="18" charset="0"/>
            </a:endParaRPr>
          </a:p>
          <a:p>
            <a:pPr algn="l"/>
            <a:r>
              <a:rPr lang="en-US" sz="1200" b="0" i="0" dirty="0">
                <a:solidFill>
                  <a:srgbClr val="202122"/>
                </a:solidFill>
                <a:effectLst/>
                <a:latin typeface="Book Antiqua" panose="02040602050305030304" pitchFamily="18" charset="0"/>
              </a:rPr>
              <a:t>TCP is a </a:t>
            </a:r>
            <a:r>
              <a:rPr lang="en-US" sz="1200" b="0" i="0" u="none" strike="noStrike" dirty="0">
                <a:solidFill>
                  <a:srgbClr val="0645AD"/>
                </a:solidFill>
                <a:effectLst/>
                <a:latin typeface="Book Antiqua" panose="02040602050305030304" pitchFamily="18" charset="0"/>
                <a:hlinkClick r:id="rId3" tooltip="Reliable byte stream"/>
              </a:rPr>
              <a:t>reliable byte stream</a:t>
            </a:r>
            <a:r>
              <a:rPr lang="en-US" sz="1200" b="0" i="0" dirty="0">
                <a:solidFill>
                  <a:srgbClr val="202122"/>
                </a:solidFill>
                <a:effectLst/>
                <a:latin typeface="Book Antiqua" panose="02040602050305030304" pitchFamily="18" charset="0"/>
              </a:rPr>
              <a:t> delivery service which guarantees that all bytes received will be identical and in the same order as those sent. Since packet transfer by many networks is not reliable, TCP achieves this using a technique known as </a:t>
            </a:r>
            <a:r>
              <a:rPr lang="en-US" sz="1200" b="0" i="1" dirty="0">
                <a:solidFill>
                  <a:srgbClr val="202122"/>
                </a:solidFill>
                <a:effectLst/>
                <a:latin typeface="Book Antiqua" panose="02040602050305030304" pitchFamily="18" charset="0"/>
              </a:rPr>
              <a:t>positive acknowledgement with re-transmission</a:t>
            </a:r>
            <a:r>
              <a:rPr lang="en-US" sz="1200" b="0" i="0" dirty="0">
                <a:solidFill>
                  <a:srgbClr val="202122"/>
                </a:solidFill>
                <a:effectLst/>
                <a:latin typeface="Book Antiqua" panose="02040602050305030304" pitchFamily="18" charset="0"/>
              </a:rPr>
              <a:t>. This requires the receiver to respond with an acknowledgement message as it receives the data. The sender keeps a record of each packet it sends and maintains a timer from when the packet was sent. The sender re-transmits a packet if the timer expires before receiving the acknowledgement. The timer is needed in case a packet gets lost or corrupted while IP handles actual delivery of the data, TCP keeps track of </a:t>
            </a:r>
            <a:r>
              <a:rPr lang="en-US" sz="1200" b="0" i="1" dirty="0">
                <a:solidFill>
                  <a:srgbClr val="202122"/>
                </a:solidFill>
                <a:effectLst/>
                <a:latin typeface="Book Antiqua" panose="02040602050305030304" pitchFamily="18" charset="0"/>
              </a:rPr>
              <a:t>segments</a:t>
            </a:r>
            <a:r>
              <a:rPr lang="en-US" sz="1200" b="0" i="0" dirty="0">
                <a:solidFill>
                  <a:srgbClr val="202122"/>
                </a:solidFill>
                <a:effectLst/>
                <a:latin typeface="Book Antiqua" panose="02040602050305030304" pitchFamily="18" charset="0"/>
              </a:rPr>
              <a:t> - the individual units of data transmission that a message is divided into for efficient routing through the network. For example, when an HTML file is sent from a web server, the TCP software layer of that server divides the file into segments and forwards them individually to the </a:t>
            </a:r>
            <a:r>
              <a:rPr lang="en-US" sz="1200" b="0" i="0" u="none" strike="noStrike" dirty="0">
                <a:solidFill>
                  <a:srgbClr val="0645AD"/>
                </a:solidFill>
                <a:effectLst/>
                <a:latin typeface="Book Antiqua" panose="02040602050305030304" pitchFamily="18" charset="0"/>
                <a:hlinkClick r:id="rId4" tooltip="Internet layer"/>
              </a:rPr>
              <a:t>internet layer</a:t>
            </a:r>
            <a:r>
              <a:rPr lang="en-US" sz="1200" b="0" i="0" dirty="0">
                <a:solidFill>
                  <a:srgbClr val="202122"/>
                </a:solidFill>
                <a:effectLst/>
                <a:latin typeface="Book Antiqua" panose="02040602050305030304" pitchFamily="18" charset="0"/>
              </a:rPr>
              <a:t> in the </a:t>
            </a:r>
            <a:r>
              <a:rPr lang="en-US" sz="1200" b="0" i="0" u="none" strike="noStrike" dirty="0">
                <a:solidFill>
                  <a:srgbClr val="0645AD"/>
                </a:solidFill>
                <a:effectLst/>
                <a:latin typeface="Book Antiqua" panose="02040602050305030304" pitchFamily="18" charset="0"/>
                <a:hlinkClick r:id="rId5" tooltip="Network stack"/>
              </a:rPr>
              <a:t>network stack</a:t>
            </a:r>
            <a:r>
              <a:rPr lang="en-US" sz="1200" b="0" i="0" dirty="0">
                <a:solidFill>
                  <a:srgbClr val="202122"/>
                </a:solidFill>
                <a:effectLst/>
                <a:latin typeface="Book Antiqua" panose="02040602050305030304" pitchFamily="18" charset="0"/>
              </a:rPr>
              <a:t>. The internet layer software encapsulates each TCP segment into an IP packet by adding a header that includes (among other data) the destination </a:t>
            </a:r>
            <a:r>
              <a:rPr lang="en-US" sz="1200" b="0" i="0" u="none" strike="noStrike" dirty="0">
                <a:solidFill>
                  <a:srgbClr val="0645AD"/>
                </a:solidFill>
                <a:effectLst/>
                <a:latin typeface="Book Antiqua" panose="02040602050305030304" pitchFamily="18" charset="0"/>
                <a:hlinkClick r:id="rId6" tooltip="IP address"/>
              </a:rPr>
              <a:t>IP address</a:t>
            </a:r>
            <a:r>
              <a:rPr lang="en-US" sz="1200" b="0" i="0" dirty="0">
                <a:solidFill>
                  <a:srgbClr val="202122"/>
                </a:solidFill>
                <a:effectLst/>
                <a:latin typeface="Book Antiqua" panose="02040602050305030304" pitchFamily="18" charset="0"/>
              </a:rPr>
              <a:t>. When the client program on the destination computer receives them, the TCP software in the transport layer re-assembles the segments and ensures they are correctly ordered and error-free as it streams the file contents to the receiving application.</a:t>
            </a:r>
          </a:p>
          <a:p>
            <a:pPr algn="just"/>
            <a:endParaRPr lang="en-US" sz="1200" dirty="0">
              <a:latin typeface="Book Antiqua" panose="02040602050305030304" pitchFamily="18" charset="0"/>
            </a:endParaRPr>
          </a:p>
        </p:txBody>
      </p:sp>
    </p:spTree>
    <p:extLst>
      <p:ext uri="{BB962C8B-B14F-4D97-AF65-F5344CB8AC3E}">
        <p14:creationId xmlns:p14="http://schemas.microsoft.com/office/powerpoint/2010/main" val="3577786566"/>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113837" y="1475076"/>
            <a:ext cx="3395116"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TCP segment structure</a:t>
            </a:r>
          </a:p>
        </p:txBody>
      </p:sp>
      <p:sp>
        <p:nvSpPr>
          <p:cNvPr id="2" name="TextBox 1">
            <a:extLst>
              <a:ext uri="{FF2B5EF4-FFF2-40B4-BE49-F238E27FC236}">
                <a16:creationId xmlns:a16="http://schemas.microsoft.com/office/drawing/2014/main" id="{EBBFFA93-9BB4-F78D-C411-342C10902C1A}"/>
              </a:ext>
            </a:extLst>
          </p:cNvPr>
          <p:cNvSpPr txBox="1"/>
          <p:nvPr/>
        </p:nvSpPr>
        <p:spPr>
          <a:xfrm>
            <a:off x="2093788" y="2220506"/>
            <a:ext cx="5953514" cy="1384995"/>
          </a:xfrm>
          <a:prstGeom prst="rect">
            <a:avLst/>
          </a:prstGeom>
          <a:solidFill>
            <a:schemeClr val="tx1"/>
          </a:solidFill>
        </p:spPr>
        <p:txBody>
          <a:bodyPr wrap="square">
            <a:spAutoFit/>
          </a:bodyPr>
          <a:lstStyle/>
          <a:p>
            <a:pPr algn="just"/>
            <a:r>
              <a:rPr lang="en-US" dirty="0">
                <a:latin typeface="Book Antiqua" panose="02040602050305030304" pitchFamily="18" charset="0"/>
              </a:rPr>
              <a:t>TCP packet appears in both informal and formal usage, whereas segment refers to the TCP protocol data unit (PDU), datagram[8]: 5-6 to the IP PDU, and frame to the data link layer </a:t>
            </a:r>
            <a:r>
              <a:rPr lang="en-US" dirty="0" err="1">
                <a:latin typeface="Book Antiqua" panose="02040602050305030304" pitchFamily="18" charset="0"/>
              </a:rPr>
              <a:t>PDU:Processes</a:t>
            </a:r>
            <a:r>
              <a:rPr lang="en-US" dirty="0">
                <a:latin typeface="Book Antiqua" panose="02040602050305030304" pitchFamily="18" charset="0"/>
              </a:rPr>
              <a:t> send data by using TCP and passing data buffers as arguments. TCP segments the data from these buffers and requests that the internet module [e.g., IP] send each segment to the destination TCP.</a:t>
            </a:r>
          </a:p>
        </p:txBody>
      </p:sp>
    </p:spTree>
    <p:extLst>
      <p:ext uri="{BB962C8B-B14F-4D97-AF65-F5344CB8AC3E}">
        <p14:creationId xmlns:p14="http://schemas.microsoft.com/office/powerpoint/2010/main" val="88222432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42406" y="336589"/>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TCP segment header</a:t>
            </a:r>
          </a:p>
        </p:txBody>
      </p:sp>
      <p:sp>
        <p:nvSpPr>
          <p:cNvPr id="2" name="TextBox 1">
            <a:extLst>
              <a:ext uri="{FF2B5EF4-FFF2-40B4-BE49-F238E27FC236}">
                <a16:creationId xmlns:a16="http://schemas.microsoft.com/office/drawing/2014/main" id="{EBBFFA93-9BB4-F78D-C411-342C10902C1A}"/>
              </a:ext>
            </a:extLst>
          </p:cNvPr>
          <p:cNvSpPr txBox="1"/>
          <p:nvPr/>
        </p:nvSpPr>
        <p:spPr>
          <a:xfrm>
            <a:off x="4293449" y="2110733"/>
            <a:ext cx="4215816" cy="2246769"/>
          </a:xfrm>
          <a:prstGeom prst="rect">
            <a:avLst/>
          </a:prstGeom>
          <a:solidFill>
            <a:schemeClr val="tx1"/>
          </a:solidFill>
        </p:spPr>
        <p:txBody>
          <a:bodyPr wrap="square">
            <a:spAutoFit/>
          </a:bodyPr>
          <a:lstStyle/>
          <a:p>
            <a:pPr algn="just"/>
            <a:r>
              <a:rPr lang="en-US" dirty="0">
                <a:latin typeface="Book Antiqua" panose="02040602050305030304" pitchFamily="18" charset="0"/>
              </a:rPr>
              <a:t>The TCP header in the Transmission Control Protocol segment can range from 20 to 60 bytes. The acronym of TCP is Transmission Control Protocol. It is a protocol, practice, and regulations that control online communication between computers. The TCP(Transmission Control Protocol) has two protocols: TCP and UDP. In TCP, UDP headers are limited to 8 bytes in size, while the TCP Header is larger at 20 bytes with an option for additional data.</a:t>
            </a:r>
          </a:p>
        </p:txBody>
      </p:sp>
      <p:pic>
        <p:nvPicPr>
          <p:cNvPr id="1026" name="Picture 2" descr="TCP Header (Computer Network) | TCP Header Format | TCP Segment Structure -  YouTube">
            <a:extLst>
              <a:ext uri="{FF2B5EF4-FFF2-40B4-BE49-F238E27FC236}">
                <a16:creationId xmlns:a16="http://schemas.microsoft.com/office/drawing/2014/main" id="{0002996C-AD33-8C1F-5314-1659F44FA2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949" y="1086497"/>
            <a:ext cx="3506887" cy="2959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054228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995235" y="1409838"/>
            <a:ext cx="3356369" cy="461665"/>
          </a:xfrm>
          <a:prstGeom prst="rect">
            <a:avLst/>
          </a:prstGeom>
          <a:solidFill>
            <a:schemeClr val="tx1"/>
          </a:solidFill>
        </p:spPr>
        <p:txBody>
          <a:bodyPr wrap="square">
            <a:spAutoFit/>
          </a:bodyPr>
          <a:lstStyle/>
          <a:p>
            <a:pPr algn="l"/>
            <a:r>
              <a:rPr lang="en-US" sz="2400" b="1" i="0" dirty="0">
                <a:solidFill>
                  <a:schemeClr val="bg1"/>
                </a:solidFill>
                <a:effectLst/>
                <a:latin typeface="Algerian" panose="04020705040A02060702" pitchFamily="82" charset="0"/>
              </a:rPr>
              <a:t>Protocol operation</a:t>
            </a:r>
          </a:p>
        </p:txBody>
      </p:sp>
      <p:sp>
        <p:nvSpPr>
          <p:cNvPr id="2" name="TextBox 1">
            <a:extLst>
              <a:ext uri="{FF2B5EF4-FFF2-40B4-BE49-F238E27FC236}">
                <a16:creationId xmlns:a16="http://schemas.microsoft.com/office/drawing/2014/main" id="{EBBFFA93-9BB4-F78D-C411-342C10902C1A}"/>
              </a:ext>
            </a:extLst>
          </p:cNvPr>
          <p:cNvSpPr txBox="1"/>
          <p:nvPr/>
        </p:nvSpPr>
        <p:spPr>
          <a:xfrm>
            <a:off x="2332021" y="2103080"/>
            <a:ext cx="5953514" cy="1815882"/>
          </a:xfrm>
          <a:prstGeom prst="rect">
            <a:avLst/>
          </a:prstGeom>
          <a:solidFill>
            <a:schemeClr val="tx1"/>
          </a:solidFill>
        </p:spPr>
        <p:txBody>
          <a:bodyPr wrap="square">
            <a:spAutoFit/>
          </a:bodyPr>
          <a:lstStyle/>
          <a:p>
            <a:pPr algn="just"/>
            <a:r>
              <a:rPr lang="en-US" dirty="0">
                <a:latin typeface="Book Antiqua" panose="02040602050305030304" pitchFamily="18" charset="0"/>
              </a:rPr>
              <a:t>The TCP protocol can be divided into three phases. Connection establishment is a multi-step handshake process that creates a connection before proceeding to the data transfer phase. The connection termination closes the connection and releases all allocated resources once the data transfer is </a:t>
            </a:r>
            <a:r>
              <a:rPr lang="en-US" dirty="0" err="1">
                <a:latin typeface="Book Antiqua" panose="02040602050305030304" pitchFamily="18" charset="0"/>
              </a:rPr>
              <a:t>complete.An</a:t>
            </a:r>
            <a:r>
              <a:rPr lang="en-US" dirty="0">
                <a:latin typeface="Book Antiqua" panose="02040602050305030304" pitchFamily="18" charset="0"/>
              </a:rPr>
              <a:t> operating system manages a TCP connection via the Internet socket, which represents the local end-point for communications. The local end-point goes through a series of state changes during the lifetime of a TCP connection: </a:t>
            </a:r>
          </a:p>
        </p:txBody>
      </p:sp>
    </p:spTree>
    <p:extLst>
      <p:ext uri="{BB962C8B-B14F-4D97-AF65-F5344CB8AC3E}">
        <p14:creationId xmlns:p14="http://schemas.microsoft.com/office/powerpoint/2010/main" val="62737405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764262" y="1036208"/>
            <a:ext cx="2732649" cy="369332"/>
          </a:xfrm>
          <a:prstGeom prst="rect">
            <a:avLst/>
          </a:prstGeom>
          <a:solidFill>
            <a:schemeClr val="tx1"/>
          </a:solidFill>
        </p:spPr>
        <p:txBody>
          <a:bodyPr wrap="square">
            <a:spAutoFit/>
          </a:bodyPr>
          <a:lstStyle/>
          <a:p>
            <a:pPr algn="l"/>
            <a:r>
              <a:rPr lang="en-US" sz="1800" b="1" i="0" dirty="0">
                <a:solidFill>
                  <a:schemeClr val="bg1"/>
                </a:solidFill>
                <a:effectLst/>
                <a:latin typeface="Algerian" panose="04020705040A02060702" pitchFamily="82" charset="0"/>
              </a:rPr>
              <a:t>TCP socket states</a:t>
            </a:r>
          </a:p>
        </p:txBody>
      </p:sp>
      <p:pic>
        <p:nvPicPr>
          <p:cNvPr id="2050" name="Picture 2" descr="TCP Socket States - Aeguana - Make It Possible - Blog">
            <a:extLst>
              <a:ext uri="{FF2B5EF4-FFF2-40B4-BE49-F238E27FC236}">
                <a16:creationId xmlns:a16="http://schemas.microsoft.com/office/drawing/2014/main" id="{671D6477-CA83-CBB6-EB5D-21B74B78DA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5412" y="1497175"/>
            <a:ext cx="6250266" cy="3098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5479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724969" y="1206737"/>
            <a:ext cx="3913645" cy="461665"/>
          </a:xfrm>
          <a:prstGeom prst="rect">
            <a:avLst/>
          </a:prstGeom>
          <a:noFill/>
        </p:spPr>
        <p:txBody>
          <a:bodyPr wrap="square">
            <a:spAutoFit/>
          </a:bodyPr>
          <a:lstStyle/>
          <a:p>
            <a:pPr algn="l"/>
            <a:r>
              <a:rPr lang="en-US" sz="2400" b="1" i="0" dirty="0">
                <a:solidFill>
                  <a:schemeClr val="tx1"/>
                </a:solidFill>
                <a:effectLst/>
                <a:latin typeface="Algerian" panose="04020705040A02060702" pitchFamily="82" charset="0"/>
              </a:rPr>
              <a:t>TCP socket states</a:t>
            </a:r>
          </a:p>
        </p:txBody>
      </p:sp>
      <p:sp>
        <p:nvSpPr>
          <p:cNvPr id="2" name="TextBox 1">
            <a:extLst>
              <a:ext uri="{FF2B5EF4-FFF2-40B4-BE49-F238E27FC236}">
                <a16:creationId xmlns:a16="http://schemas.microsoft.com/office/drawing/2014/main" id="{EBBFFA93-9BB4-F78D-C411-342C10902C1A}"/>
              </a:ext>
            </a:extLst>
          </p:cNvPr>
          <p:cNvSpPr txBox="1"/>
          <p:nvPr/>
        </p:nvSpPr>
        <p:spPr>
          <a:xfrm>
            <a:off x="1540013" y="1976153"/>
            <a:ext cx="6197201" cy="2031325"/>
          </a:xfrm>
          <a:prstGeom prst="rect">
            <a:avLst/>
          </a:prstGeom>
          <a:solidFill>
            <a:schemeClr val="accent6">
              <a:lumMod val="75000"/>
            </a:schemeClr>
          </a:solidFill>
        </p:spPr>
        <p:txBody>
          <a:bodyPr wrap="square">
            <a:spAutoFit/>
          </a:bodyPr>
          <a:lstStyle/>
          <a:p>
            <a:pPr algn="just"/>
            <a:r>
              <a:rPr lang="en-US" sz="1800" dirty="0">
                <a:latin typeface="Book Antiqua" panose="02040602050305030304" pitchFamily="18" charset="0"/>
              </a:rPr>
              <a:t>A connection progresses through a series of states during its lifetime. The states are: LISTEN, SYN-SENT, SYNRECEIVED, ESTABLISHED, FIN-WAIT-1, FIN-WAIT-2, CLOSE-WAIT, CLOSING, LAST-ACK, TIME-WAIT, and the fictional state CLOSED. CLOSED is fictional because it represents the state when there is no TCB, and therefore, no connection. Briefly the meanings of the states are:</a:t>
            </a:r>
          </a:p>
        </p:txBody>
      </p:sp>
    </p:spTree>
    <p:extLst>
      <p:ext uri="{BB962C8B-B14F-4D97-AF65-F5344CB8AC3E}">
        <p14:creationId xmlns:p14="http://schemas.microsoft.com/office/powerpoint/2010/main" val="3114100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2516952" y="1605516"/>
            <a:ext cx="4681290" cy="228752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183F096F-79D1-472E-B6E9-EB01F18A739D}"/>
              </a:ext>
            </a:extLst>
          </p:cNvPr>
          <p:cNvSpPr>
            <a:spLocks noGrp="1"/>
          </p:cNvSpPr>
          <p:nvPr>
            <p:ph type="title" idx="2"/>
          </p:nvPr>
        </p:nvSpPr>
        <p:spPr>
          <a:xfrm>
            <a:off x="2469341" y="2312875"/>
            <a:ext cx="4452453" cy="904500"/>
          </a:xfrm>
        </p:spPr>
        <p:txBody>
          <a:bodyPr/>
          <a:lstStyle/>
          <a:p>
            <a:r>
              <a:rPr lang="en-US" sz="3600" dirty="0">
                <a:latin typeface="Algerian" panose="04020705040A02060702" pitchFamily="82" charset="0"/>
              </a:rPr>
              <a:t>Architecture</a:t>
            </a:r>
          </a:p>
        </p:txBody>
      </p:sp>
    </p:spTree>
    <p:extLst>
      <p:ext uri="{BB962C8B-B14F-4D97-AF65-F5344CB8AC3E}">
        <p14:creationId xmlns:p14="http://schemas.microsoft.com/office/powerpoint/2010/main" val="286551136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88585" y="365678"/>
            <a:ext cx="2732649" cy="369332"/>
          </a:xfrm>
          <a:prstGeom prst="rect">
            <a:avLst/>
          </a:prstGeom>
          <a:solidFill>
            <a:schemeClr val="tx1"/>
          </a:solidFill>
        </p:spPr>
        <p:txBody>
          <a:bodyPr wrap="square">
            <a:spAutoFit/>
          </a:bodyPr>
          <a:lstStyle/>
          <a:p>
            <a:pPr algn="l"/>
            <a:r>
              <a:rPr lang="en-US" sz="1800" b="1" i="0" dirty="0">
                <a:solidFill>
                  <a:schemeClr val="bg1"/>
                </a:solidFill>
                <a:effectLst/>
                <a:latin typeface="Algerian" panose="04020705040A02060702" pitchFamily="82" charset="0"/>
              </a:rPr>
              <a:t>TCP socket states</a:t>
            </a:r>
          </a:p>
        </p:txBody>
      </p:sp>
      <p:pic>
        <p:nvPicPr>
          <p:cNvPr id="4" name="Picture 3">
            <a:extLst>
              <a:ext uri="{FF2B5EF4-FFF2-40B4-BE49-F238E27FC236}">
                <a16:creationId xmlns:a16="http://schemas.microsoft.com/office/drawing/2014/main" id="{90C206C0-036F-F46A-E062-D4E00BBFA694}"/>
              </a:ext>
            </a:extLst>
          </p:cNvPr>
          <p:cNvPicPr>
            <a:picLocks noChangeAspect="1"/>
          </p:cNvPicPr>
          <p:nvPr/>
        </p:nvPicPr>
        <p:blipFill>
          <a:blip r:embed="rId3"/>
          <a:stretch>
            <a:fillRect/>
          </a:stretch>
        </p:blipFill>
        <p:spPr>
          <a:xfrm>
            <a:off x="1206590" y="1009432"/>
            <a:ext cx="6459484" cy="3580514"/>
          </a:xfrm>
          <a:prstGeom prst="rect">
            <a:avLst/>
          </a:prstGeom>
        </p:spPr>
      </p:pic>
    </p:spTree>
    <p:extLst>
      <p:ext uri="{BB962C8B-B14F-4D97-AF65-F5344CB8AC3E}">
        <p14:creationId xmlns:p14="http://schemas.microsoft.com/office/powerpoint/2010/main" val="158128626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42406" y="336589"/>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TCP segment header</a:t>
            </a:r>
          </a:p>
        </p:txBody>
      </p:sp>
      <p:pic>
        <p:nvPicPr>
          <p:cNvPr id="3074" name="Picture 2">
            <a:extLst>
              <a:ext uri="{FF2B5EF4-FFF2-40B4-BE49-F238E27FC236}">
                <a16:creationId xmlns:a16="http://schemas.microsoft.com/office/drawing/2014/main" id="{65D83AA1-5AC5-29C3-A29A-4025BDAD14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8115" y="1167777"/>
            <a:ext cx="5965206" cy="3408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625783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147131" y="1198513"/>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TCP segment header</a:t>
            </a:r>
          </a:p>
        </p:txBody>
      </p:sp>
      <p:sp>
        <p:nvSpPr>
          <p:cNvPr id="2" name="TextBox 1">
            <a:extLst>
              <a:ext uri="{FF2B5EF4-FFF2-40B4-BE49-F238E27FC236}">
                <a16:creationId xmlns:a16="http://schemas.microsoft.com/office/drawing/2014/main" id="{EBBFFA93-9BB4-F78D-C411-342C10902C1A}"/>
              </a:ext>
            </a:extLst>
          </p:cNvPr>
          <p:cNvSpPr txBox="1"/>
          <p:nvPr/>
        </p:nvSpPr>
        <p:spPr>
          <a:xfrm>
            <a:off x="1965598" y="2056859"/>
            <a:ext cx="5858186" cy="2308324"/>
          </a:xfrm>
          <a:prstGeom prst="rect">
            <a:avLst/>
          </a:prstGeom>
          <a:solidFill>
            <a:schemeClr val="accent6">
              <a:lumMod val="95000"/>
            </a:schemeClr>
          </a:solidFill>
        </p:spPr>
        <p:txBody>
          <a:bodyPr wrap="square">
            <a:spAutoFit/>
          </a:bodyPr>
          <a:lstStyle/>
          <a:p>
            <a:pPr algn="just"/>
            <a:r>
              <a:rPr lang="en-US" sz="1600" dirty="0">
                <a:latin typeface="Book Antiqua" panose="02040602050305030304" pitchFamily="18" charset="0"/>
              </a:rPr>
              <a:t>Connection establishment is performed by using the three-way handshake mechanism. A three-way handshake synchronizes both ends of a network by allowing both parties to agree on unique sequence numbers. This mechanism also ensures that both sides are prepared to send data and learn when the other side is ready to communicate. This is necessary to avoid packet sharing or retransmission during session establishment or after session termination. Each host chooses a sequence number at random to track bytes in the stream it is sending and receiving.</a:t>
            </a:r>
          </a:p>
        </p:txBody>
      </p:sp>
    </p:spTree>
    <p:extLst>
      <p:ext uri="{BB962C8B-B14F-4D97-AF65-F5344CB8AC3E}">
        <p14:creationId xmlns:p14="http://schemas.microsoft.com/office/powerpoint/2010/main" val="3748876516"/>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42406" y="336589"/>
            <a:ext cx="43505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TCP Connection Establishment</a:t>
            </a:r>
          </a:p>
        </p:txBody>
      </p:sp>
      <p:pic>
        <p:nvPicPr>
          <p:cNvPr id="3074" name="Picture 2">
            <a:extLst>
              <a:ext uri="{FF2B5EF4-FFF2-40B4-BE49-F238E27FC236}">
                <a16:creationId xmlns:a16="http://schemas.microsoft.com/office/drawing/2014/main" id="{65D83AA1-5AC5-29C3-A29A-4025BDAD14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1396" y="1027958"/>
            <a:ext cx="6258643" cy="3408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852600"/>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991068" y="1314767"/>
            <a:ext cx="43505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TCP Connection Establishment</a:t>
            </a:r>
          </a:p>
        </p:txBody>
      </p:sp>
      <p:sp>
        <p:nvSpPr>
          <p:cNvPr id="2" name="TextBox 1">
            <a:extLst>
              <a:ext uri="{FF2B5EF4-FFF2-40B4-BE49-F238E27FC236}">
                <a16:creationId xmlns:a16="http://schemas.microsoft.com/office/drawing/2014/main" id="{EBBFFA93-9BB4-F78D-C411-342C10902C1A}"/>
              </a:ext>
            </a:extLst>
          </p:cNvPr>
          <p:cNvSpPr txBox="1"/>
          <p:nvPr/>
        </p:nvSpPr>
        <p:spPr>
          <a:xfrm>
            <a:off x="1548462" y="1950139"/>
            <a:ext cx="6062984" cy="2308324"/>
          </a:xfrm>
          <a:prstGeom prst="rect">
            <a:avLst/>
          </a:prstGeom>
          <a:solidFill>
            <a:schemeClr val="tx1"/>
          </a:solidFill>
        </p:spPr>
        <p:txBody>
          <a:bodyPr wrap="square">
            <a:spAutoFit/>
          </a:bodyPr>
          <a:lstStyle/>
          <a:p>
            <a:pPr algn="just"/>
            <a:r>
              <a:rPr lang="en-US" sz="1600" dirty="0">
                <a:latin typeface="Book Antiqua" panose="02040602050305030304" pitchFamily="18" charset="0"/>
              </a:rPr>
              <a:t>Connection establishment is performed by using the three-way handshake mechanism. A three-way handshake synchronizes both ends of a network by allowing both parties to agree on unique sequence numbers. This mechanism also ensures that both sides are prepared to send data and learn when the other side is ready to communicate. This is necessary to avoid packet sharing or retransmission during session establishment or after session termination. Each host chooses a sequence number at random to track bytes in the stream it is sending and receiving.</a:t>
            </a:r>
          </a:p>
        </p:txBody>
      </p:sp>
    </p:spTree>
    <p:extLst>
      <p:ext uri="{BB962C8B-B14F-4D97-AF65-F5344CB8AC3E}">
        <p14:creationId xmlns:p14="http://schemas.microsoft.com/office/powerpoint/2010/main" val="45972448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42406" y="336589"/>
            <a:ext cx="43505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Connection termination</a:t>
            </a:r>
          </a:p>
        </p:txBody>
      </p:sp>
      <p:sp>
        <p:nvSpPr>
          <p:cNvPr id="2" name="TextBox 1">
            <a:extLst>
              <a:ext uri="{FF2B5EF4-FFF2-40B4-BE49-F238E27FC236}">
                <a16:creationId xmlns:a16="http://schemas.microsoft.com/office/drawing/2014/main" id="{EBBFFA93-9BB4-F78D-C411-342C10902C1A}"/>
              </a:ext>
            </a:extLst>
          </p:cNvPr>
          <p:cNvSpPr txBox="1"/>
          <p:nvPr/>
        </p:nvSpPr>
        <p:spPr>
          <a:xfrm>
            <a:off x="4186430" y="1313935"/>
            <a:ext cx="4215816" cy="2893100"/>
          </a:xfrm>
          <a:prstGeom prst="rect">
            <a:avLst/>
          </a:prstGeom>
          <a:solidFill>
            <a:schemeClr val="tx1"/>
          </a:solidFill>
        </p:spPr>
        <p:txBody>
          <a:bodyPr wrap="square">
            <a:spAutoFit/>
          </a:bodyPr>
          <a:lstStyle/>
          <a:p>
            <a:pPr algn="just"/>
            <a:r>
              <a:rPr lang="en-US" dirty="0">
                <a:latin typeface="Book Antiqua" panose="02040602050305030304" pitchFamily="18" charset="0"/>
              </a:rPr>
              <a:t>While establishing a connection requires three segments, terminating a connection requires four segments. When a TCP connection is full-duplex (data flows in each way independently of the other), each direction should be shut down </a:t>
            </a:r>
            <a:r>
              <a:rPr lang="en-US" dirty="0" err="1">
                <a:latin typeface="Book Antiqua" panose="02040602050305030304" pitchFamily="18" charset="0"/>
              </a:rPr>
              <a:t>separately.The</a:t>
            </a:r>
            <a:r>
              <a:rPr lang="en-US" dirty="0">
                <a:latin typeface="Book Antiqua" panose="02040602050305030304" pitchFamily="18" charset="0"/>
              </a:rPr>
              <a:t> graphic depicts the termination procedure for each host. When either end has done sending data, the rule is that they can share a </a:t>
            </a:r>
            <a:r>
              <a:rPr lang="en-US" dirty="0" err="1">
                <a:latin typeface="Book Antiqua" panose="02040602050305030304" pitchFamily="18" charset="0"/>
              </a:rPr>
              <a:t>FIN.When</a:t>
            </a:r>
            <a:r>
              <a:rPr lang="en-US" dirty="0">
                <a:latin typeface="Book Antiqua" panose="02040602050305030304" pitchFamily="18" charset="0"/>
              </a:rPr>
              <a:t> a TCP receives a FIN, it should notify the application that the data flow direction has been terminated at the other end. A FIN is typically sent as a result of the application issuing a close.</a:t>
            </a:r>
          </a:p>
        </p:txBody>
      </p:sp>
      <p:pic>
        <p:nvPicPr>
          <p:cNvPr id="5122" name="Picture 2">
            <a:extLst>
              <a:ext uri="{FF2B5EF4-FFF2-40B4-BE49-F238E27FC236}">
                <a16:creationId xmlns:a16="http://schemas.microsoft.com/office/drawing/2014/main" id="{1EE9E5AC-D999-3A54-6D7B-77B33198A2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779" y="1095956"/>
            <a:ext cx="3448050" cy="3284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002319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grpSp>
        <p:nvGrpSpPr>
          <p:cNvPr id="1052" name="Google Shape;1052;p56"/>
          <p:cNvGrpSpPr/>
          <p:nvPr/>
        </p:nvGrpSpPr>
        <p:grpSpPr>
          <a:xfrm>
            <a:off x="1306587" y="1549794"/>
            <a:ext cx="3597713" cy="2470153"/>
            <a:chOff x="867571" y="1496924"/>
            <a:chExt cx="3704400" cy="2543403"/>
          </a:xfrm>
        </p:grpSpPr>
        <p:sp>
          <p:nvSpPr>
            <p:cNvPr id="1053" name="Google Shape;1053;p56"/>
            <p:cNvSpPr/>
            <p:nvPr/>
          </p:nvSpPr>
          <p:spPr>
            <a:xfrm>
              <a:off x="867571" y="1496924"/>
              <a:ext cx="3704400" cy="2112900"/>
            </a:xfrm>
            <a:prstGeom prst="roundRect">
              <a:avLst>
                <a:gd name="adj" fmla="val 3857"/>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2085675" y="3609668"/>
              <a:ext cx="1264871" cy="43065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lt1"/>
            </a:solidFill>
            <a:ln w="19050" cap="flat" cmpd="sng">
              <a:solidFill>
                <a:schemeClr val="lt1"/>
              </a:solidFill>
              <a:prstDash val="solid"/>
              <a:round/>
              <a:headEnd type="none" w="med" len="med"/>
              <a:tailEnd type="none" w="med" len="med"/>
            </a:ln>
          </p:spPr>
        </p:sp>
      </p:grpSp>
      <p:grpSp>
        <p:nvGrpSpPr>
          <p:cNvPr id="1055" name="Google Shape;1055;p56"/>
          <p:cNvGrpSpPr/>
          <p:nvPr/>
        </p:nvGrpSpPr>
        <p:grpSpPr>
          <a:xfrm>
            <a:off x="5092274" y="2073412"/>
            <a:ext cx="3126037" cy="1177787"/>
            <a:chOff x="4892800" y="1978288"/>
            <a:chExt cx="2392050" cy="586550"/>
          </a:xfrm>
          <a:solidFill>
            <a:schemeClr val="accent5">
              <a:lumMod val="40000"/>
              <a:lumOff val="60000"/>
            </a:schemeClr>
          </a:solidFill>
        </p:grpSpPr>
        <p:sp>
          <p:nvSpPr>
            <p:cNvPr id="1056" name="Google Shape;1056;p56"/>
            <p:cNvSpPr/>
            <p:nvPr/>
          </p:nvSpPr>
          <p:spPr>
            <a:xfrm>
              <a:off x="4980550" y="2034438"/>
              <a:ext cx="2304300" cy="530400"/>
            </a:xfrm>
            <a:prstGeom prst="roundRect">
              <a:avLst>
                <a:gd name="adj" fmla="val 16667"/>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4892800" y="1978288"/>
              <a:ext cx="2304300" cy="530400"/>
            </a:xfrm>
            <a:prstGeom prst="roundRect">
              <a:avLst>
                <a:gd name="adj" fmla="val 16667"/>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 name="Google Shape;1059;p56"/>
          <p:cNvSpPr txBox="1">
            <a:spLocks noGrp="1"/>
          </p:cNvSpPr>
          <p:nvPr>
            <p:ph type="title"/>
          </p:nvPr>
        </p:nvSpPr>
        <p:spPr>
          <a:xfrm>
            <a:off x="5419230" y="2339081"/>
            <a:ext cx="2586799" cy="53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Algerian" panose="04020705040A02060702" pitchFamily="82" charset="0"/>
              </a:rPr>
              <a:t>Networking</a:t>
            </a:r>
            <a:r>
              <a:rPr lang="en" dirty="0">
                <a:latin typeface="Algerian" panose="04020705040A02060702" pitchFamily="82" charset="0"/>
              </a:rPr>
              <a:t> </a:t>
            </a:r>
            <a:r>
              <a:rPr lang="en" dirty="0">
                <a:solidFill>
                  <a:schemeClr val="bg1"/>
                </a:solidFill>
                <a:latin typeface="Algerian" panose="04020705040A02060702" pitchFamily="82" charset="0"/>
              </a:rPr>
              <a:t>Commands</a:t>
            </a:r>
            <a:endParaRPr dirty="0">
              <a:solidFill>
                <a:schemeClr val="bg1"/>
              </a:solidFill>
              <a:latin typeface="Algerian" panose="04020705040A02060702" pitchFamily="82" charset="0"/>
            </a:endParaRPr>
          </a:p>
        </p:txBody>
      </p:sp>
      <p:grpSp>
        <p:nvGrpSpPr>
          <p:cNvPr id="1060" name="Google Shape;1060;p56"/>
          <p:cNvGrpSpPr/>
          <p:nvPr/>
        </p:nvGrpSpPr>
        <p:grpSpPr>
          <a:xfrm>
            <a:off x="1306587" y="1493494"/>
            <a:ext cx="3597713" cy="2470153"/>
            <a:chOff x="867571" y="1496924"/>
            <a:chExt cx="3704400" cy="2543403"/>
          </a:xfrm>
        </p:grpSpPr>
        <p:sp>
          <p:nvSpPr>
            <p:cNvPr id="1061" name="Google Shape;1061;p56"/>
            <p:cNvSpPr/>
            <p:nvPr/>
          </p:nvSpPr>
          <p:spPr>
            <a:xfrm>
              <a:off x="867571" y="1496924"/>
              <a:ext cx="3704400" cy="2112900"/>
            </a:xfrm>
            <a:prstGeom prst="roundRect">
              <a:avLst>
                <a:gd name="adj" fmla="val 3857"/>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2085675" y="3609668"/>
              <a:ext cx="1264871" cy="43065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accent5"/>
            </a:solidFill>
            <a:ln w="19050" cap="flat" cmpd="sng">
              <a:solidFill>
                <a:schemeClr val="accent5"/>
              </a:solidFill>
              <a:prstDash val="solid"/>
              <a:round/>
              <a:headEnd type="none" w="med" len="med"/>
              <a:tailEnd type="none" w="med" len="med"/>
            </a:ln>
          </p:spPr>
        </p:sp>
        <p:cxnSp>
          <p:nvCxnSpPr>
            <p:cNvPr id="1063" name="Google Shape;1063;p56"/>
            <p:cNvCxnSpPr/>
            <p:nvPr/>
          </p:nvCxnSpPr>
          <p:spPr>
            <a:xfrm>
              <a:off x="2099346" y="3999597"/>
              <a:ext cx="1246500" cy="0"/>
            </a:xfrm>
            <a:prstGeom prst="straightConnector1">
              <a:avLst/>
            </a:prstGeom>
            <a:noFill/>
            <a:ln w="19050" cap="flat" cmpd="sng">
              <a:solidFill>
                <a:schemeClr val="accent5"/>
              </a:solidFill>
              <a:prstDash val="solid"/>
              <a:round/>
              <a:headEnd type="none" w="med" len="med"/>
              <a:tailEnd type="none" w="med" len="med"/>
            </a:ln>
          </p:spPr>
        </p:cxnSp>
      </p:grpSp>
      <p:sp>
        <p:nvSpPr>
          <p:cNvPr id="1065" name="Google Shape;1065;p56"/>
          <p:cNvSpPr/>
          <p:nvPr/>
        </p:nvSpPr>
        <p:spPr>
          <a:xfrm>
            <a:off x="8040264" y="3832450"/>
            <a:ext cx="266820" cy="687953"/>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Picture Placeholder 2">
            <a:extLst>
              <a:ext uri="{FF2B5EF4-FFF2-40B4-BE49-F238E27FC236}">
                <a16:creationId xmlns:a16="http://schemas.microsoft.com/office/drawing/2014/main" id="{F110BE84-19CE-9E53-1DB4-F9C107771872}"/>
              </a:ext>
            </a:extLst>
          </p:cNvPr>
          <p:cNvSpPr>
            <a:spLocks noGrp="1"/>
          </p:cNvSpPr>
          <p:nvPr>
            <p:ph type="pic" idx="2"/>
          </p:nvPr>
        </p:nvSpPr>
        <p:spPr/>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74812092-F676-57F2-EFB3-132118365011}"/>
                  </a:ext>
                </a:extLst>
              </p14:cNvPr>
              <p14:cNvContentPartPr/>
              <p14:nvPr/>
            </p14:nvContentPartPr>
            <p14:xfrm>
              <a:off x="2697609" y="2494436"/>
              <a:ext cx="360" cy="360"/>
            </p14:xfrm>
          </p:contentPart>
        </mc:Choice>
        <mc:Fallback xmlns="">
          <p:pic>
            <p:nvPicPr>
              <p:cNvPr id="5" name="Ink 4">
                <a:extLst>
                  <a:ext uri="{FF2B5EF4-FFF2-40B4-BE49-F238E27FC236}">
                    <a16:creationId xmlns:a16="http://schemas.microsoft.com/office/drawing/2014/main" id="{74812092-F676-57F2-EFB3-132118365011}"/>
                  </a:ext>
                </a:extLst>
              </p:cNvPr>
              <p:cNvPicPr/>
              <p:nvPr/>
            </p:nvPicPr>
            <p:blipFill>
              <a:blip r:embed="rId4"/>
              <a:stretch>
                <a:fillRect/>
              </a:stretch>
            </p:blipFill>
            <p:spPr>
              <a:xfrm>
                <a:off x="2643969" y="238643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65BC2E3F-C4E3-DF47-17EC-BBD0C85299BC}"/>
                  </a:ext>
                </a:extLst>
              </p14:cNvPr>
              <p14:cNvContentPartPr/>
              <p14:nvPr/>
            </p14:nvContentPartPr>
            <p14:xfrm>
              <a:off x="3273249" y="2101676"/>
              <a:ext cx="13680" cy="20520"/>
            </p14:xfrm>
          </p:contentPart>
        </mc:Choice>
        <mc:Fallback xmlns="">
          <p:pic>
            <p:nvPicPr>
              <p:cNvPr id="6" name="Ink 5">
                <a:extLst>
                  <a:ext uri="{FF2B5EF4-FFF2-40B4-BE49-F238E27FC236}">
                    <a16:creationId xmlns:a16="http://schemas.microsoft.com/office/drawing/2014/main" id="{65BC2E3F-C4E3-DF47-17EC-BBD0C85299BC}"/>
                  </a:ext>
                </a:extLst>
              </p:cNvPr>
              <p:cNvPicPr/>
              <p:nvPr/>
            </p:nvPicPr>
            <p:blipFill>
              <a:blip r:embed="rId6"/>
              <a:stretch>
                <a:fillRect/>
              </a:stretch>
            </p:blipFill>
            <p:spPr>
              <a:xfrm>
                <a:off x="3219609" y="1993676"/>
                <a:ext cx="121320" cy="236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D3EDD678-B480-BB10-8B65-24AF7C468224}"/>
                  </a:ext>
                </a:extLst>
              </p14:cNvPr>
              <p14:cNvContentPartPr/>
              <p14:nvPr/>
            </p14:nvContentPartPr>
            <p14:xfrm>
              <a:off x="3352449" y="1862276"/>
              <a:ext cx="360" cy="360"/>
            </p14:xfrm>
          </p:contentPart>
        </mc:Choice>
        <mc:Fallback xmlns="">
          <p:pic>
            <p:nvPicPr>
              <p:cNvPr id="7" name="Ink 6">
                <a:extLst>
                  <a:ext uri="{FF2B5EF4-FFF2-40B4-BE49-F238E27FC236}">
                    <a16:creationId xmlns:a16="http://schemas.microsoft.com/office/drawing/2014/main" id="{D3EDD678-B480-BB10-8B65-24AF7C468224}"/>
                  </a:ext>
                </a:extLst>
              </p:cNvPr>
              <p:cNvPicPr/>
              <p:nvPr/>
            </p:nvPicPr>
            <p:blipFill>
              <a:blip r:embed="rId4"/>
              <a:stretch>
                <a:fillRect/>
              </a:stretch>
            </p:blipFill>
            <p:spPr>
              <a:xfrm>
                <a:off x="3298449" y="175463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a:extLst>
                  <a:ext uri="{FF2B5EF4-FFF2-40B4-BE49-F238E27FC236}">
                    <a16:creationId xmlns:a16="http://schemas.microsoft.com/office/drawing/2014/main" id="{A4F60F84-7869-86CF-03AE-0572EE39854D}"/>
                  </a:ext>
                </a:extLst>
              </p14:cNvPr>
              <p14:cNvContentPartPr/>
              <p14:nvPr/>
            </p14:nvContentPartPr>
            <p14:xfrm>
              <a:off x="2652609" y="2020316"/>
              <a:ext cx="360" cy="360"/>
            </p14:xfrm>
          </p:contentPart>
        </mc:Choice>
        <mc:Fallback xmlns="">
          <p:pic>
            <p:nvPicPr>
              <p:cNvPr id="8" name="Ink 7">
                <a:extLst>
                  <a:ext uri="{FF2B5EF4-FFF2-40B4-BE49-F238E27FC236}">
                    <a16:creationId xmlns:a16="http://schemas.microsoft.com/office/drawing/2014/main" id="{A4F60F84-7869-86CF-03AE-0572EE39854D}"/>
                  </a:ext>
                </a:extLst>
              </p:cNvPr>
              <p:cNvPicPr/>
              <p:nvPr/>
            </p:nvPicPr>
            <p:blipFill>
              <a:blip r:embed="rId4"/>
              <a:stretch>
                <a:fillRect/>
              </a:stretch>
            </p:blipFill>
            <p:spPr>
              <a:xfrm>
                <a:off x="2598609" y="1912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 name="Ink 8">
                <a:extLst>
                  <a:ext uri="{FF2B5EF4-FFF2-40B4-BE49-F238E27FC236}">
                    <a16:creationId xmlns:a16="http://schemas.microsoft.com/office/drawing/2014/main" id="{D1497F5F-0C25-D349-11DB-2C07698111DF}"/>
                  </a:ext>
                </a:extLst>
              </p14:cNvPr>
              <p14:cNvContentPartPr/>
              <p14:nvPr/>
            </p14:nvContentPartPr>
            <p14:xfrm>
              <a:off x="3878409" y="1884956"/>
              <a:ext cx="5040" cy="360"/>
            </p14:xfrm>
          </p:contentPart>
        </mc:Choice>
        <mc:Fallback xmlns="">
          <p:pic>
            <p:nvPicPr>
              <p:cNvPr id="9" name="Ink 8">
                <a:extLst>
                  <a:ext uri="{FF2B5EF4-FFF2-40B4-BE49-F238E27FC236}">
                    <a16:creationId xmlns:a16="http://schemas.microsoft.com/office/drawing/2014/main" id="{D1497F5F-0C25-D349-11DB-2C07698111DF}"/>
                  </a:ext>
                </a:extLst>
              </p:cNvPr>
              <p:cNvPicPr/>
              <p:nvPr/>
            </p:nvPicPr>
            <p:blipFill>
              <a:blip r:embed="rId10"/>
              <a:stretch>
                <a:fillRect/>
              </a:stretch>
            </p:blipFill>
            <p:spPr>
              <a:xfrm>
                <a:off x="3824769" y="1777316"/>
                <a:ext cx="1126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 name="Ink 9">
                <a:extLst>
                  <a:ext uri="{FF2B5EF4-FFF2-40B4-BE49-F238E27FC236}">
                    <a16:creationId xmlns:a16="http://schemas.microsoft.com/office/drawing/2014/main" id="{567A8CE6-23F8-6C28-BB90-5CF2CE411B2C}"/>
                  </a:ext>
                </a:extLst>
              </p14:cNvPr>
              <p14:cNvContentPartPr/>
              <p14:nvPr/>
            </p14:nvContentPartPr>
            <p14:xfrm>
              <a:off x="3849249" y="1884956"/>
              <a:ext cx="360" cy="360"/>
            </p14:xfrm>
          </p:contentPart>
        </mc:Choice>
        <mc:Fallback xmlns="">
          <p:pic>
            <p:nvPicPr>
              <p:cNvPr id="10" name="Ink 9">
                <a:extLst>
                  <a:ext uri="{FF2B5EF4-FFF2-40B4-BE49-F238E27FC236}">
                    <a16:creationId xmlns:a16="http://schemas.microsoft.com/office/drawing/2014/main" id="{567A8CE6-23F8-6C28-BB90-5CF2CE411B2C}"/>
                  </a:ext>
                </a:extLst>
              </p:cNvPr>
              <p:cNvPicPr/>
              <p:nvPr/>
            </p:nvPicPr>
            <p:blipFill>
              <a:blip r:embed="rId4"/>
              <a:stretch>
                <a:fillRect/>
              </a:stretch>
            </p:blipFill>
            <p:spPr>
              <a:xfrm>
                <a:off x="3795609" y="1777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1" name="Ink 10">
                <a:extLst>
                  <a:ext uri="{FF2B5EF4-FFF2-40B4-BE49-F238E27FC236}">
                    <a16:creationId xmlns:a16="http://schemas.microsoft.com/office/drawing/2014/main" id="{93C39E64-FE53-4AFE-05C2-C08B77F57BF4}"/>
                  </a:ext>
                </a:extLst>
              </p14:cNvPr>
              <p14:cNvContentPartPr/>
              <p14:nvPr/>
            </p14:nvContentPartPr>
            <p14:xfrm>
              <a:off x="3849249" y="1884956"/>
              <a:ext cx="360" cy="360"/>
            </p14:xfrm>
          </p:contentPart>
        </mc:Choice>
        <mc:Fallback xmlns="">
          <p:pic>
            <p:nvPicPr>
              <p:cNvPr id="11" name="Ink 10">
                <a:extLst>
                  <a:ext uri="{FF2B5EF4-FFF2-40B4-BE49-F238E27FC236}">
                    <a16:creationId xmlns:a16="http://schemas.microsoft.com/office/drawing/2014/main" id="{93C39E64-FE53-4AFE-05C2-C08B77F57BF4}"/>
                  </a:ext>
                </a:extLst>
              </p:cNvPr>
              <p:cNvPicPr/>
              <p:nvPr/>
            </p:nvPicPr>
            <p:blipFill>
              <a:blip r:embed="rId4"/>
              <a:stretch>
                <a:fillRect/>
              </a:stretch>
            </p:blipFill>
            <p:spPr>
              <a:xfrm>
                <a:off x="3795609" y="1777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2" name="Ink 11">
                <a:extLst>
                  <a:ext uri="{FF2B5EF4-FFF2-40B4-BE49-F238E27FC236}">
                    <a16:creationId xmlns:a16="http://schemas.microsoft.com/office/drawing/2014/main" id="{99612D57-5BBC-9327-1E51-C19A89E2A458}"/>
                  </a:ext>
                </a:extLst>
              </p14:cNvPr>
              <p14:cNvContentPartPr/>
              <p14:nvPr/>
            </p14:nvContentPartPr>
            <p14:xfrm>
              <a:off x="3691209" y="1636556"/>
              <a:ext cx="360" cy="360"/>
            </p14:xfrm>
          </p:contentPart>
        </mc:Choice>
        <mc:Fallback xmlns="">
          <p:pic>
            <p:nvPicPr>
              <p:cNvPr id="12" name="Ink 11">
                <a:extLst>
                  <a:ext uri="{FF2B5EF4-FFF2-40B4-BE49-F238E27FC236}">
                    <a16:creationId xmlns:a16="http://schemas.microsoft.com/office/drawing/2014/main" id="{99612D57-5BBC-9327-1E51-C19A89E2A458}"/>
                  </a:ext>
                </a:extLst>
              </p:cNvPr>
              <p:cNvPicPr/>
              <p:nvPr/>
            </p:nvPicPr>
            <p:blipFill>
              <a:blip r:embed="rId4"/>
              <a:stretch>
                <a:fillRect/>
              </a:stretch>
            </p:blipFill>
            <p:spPr>
              <a:xfrm>
                <a:off x="3637209" y="15289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3" name="Ink 12">
                <a:extLst>
                  <a:ext uri="{FF2B5EF4-FFF2-40B4-BE49-F238E27FC236}">
                    <a16:creationId xmlns:a16="http://schemas.microsoft.com/office/drawing/2014/main" id="{BAB2E075-69DF-881A-A5C9-C50F2DFAB003}"/>
                  </a:ext>
                </a:extLst>
              </p14:cNvPr>
              <p14:cNvContentPartPr/>
              <p14:nvPr/>
            </p14:nvContentPartPr>
            <p14:xfrm>
              <a:off x="4052289" y="1997636"/>
              <a:ext cx="360" cy="360"/>
            </p14:xfrm>
          </p:contentPart>
        </mc:Choice>
        <mc:Fallback xmlns="">
          <p:pic>
            <p:nvPicPr>
              <p:cNvPr id="13" name="Ink 12">
                <a:extLst>
                  <a:ext uri="{FF2B5EF4-FFF2-40B4-BE49-F238E27FC236}">
                    <a16:creationId xmlns:a16="http://schemas.microsoft.com/office/drawing/2014/main" id="{BAB2E075-69DF-881A-A5C9-C50F2DFAB003}"/>
                  </a:ext>
                </a:extLst>
              </p:cNvPr>
              <p:cNvPicPr/>
              <p:nvPr/>
            </p:nvPicPr>
            <p:blipFill>
              <a:blip r:embed="rId4"/>
              <a:stretch>
                <a:fillRect/>
              </a:stretch>
            </p:blipFill>
            <p:spPr>
              <a:xfrm>
                <a:off x="3998649" y="1889636"/>
                <a:ext cx="108000" cy="216000"/>
              </a:xfrm>
              <a:prstGeom prst="rect">
                <a:avLst/>
              </a:prstGeom>
            </p:spPr>
          </p:pic>
        </mc:Fallback>
      </mc:AlternateContent>
      <p:pic>
        <p:nvPicPr>
          <p:cNvPr id="1026" name="Picture 2" descr="Basic Networking Commands Explained with Examples">
            <a:extLst>
              <a:ext uri="{FF2B5EF4-FFF2-40B4-BE49-F238E27FC236}">
                <a16:creationId xmlns:a16="http://schemas.microsoft.com/office/drawing/2014/main" id="{7097315E-7787-321E-432A-154B2F774B94}"/>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494561" y="1594648"/>
            <a:ext cx="3247200" cy="1844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8727685"/>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616688" y="1462189"/>
            <a:ext cx="7910623" cy="3539430"/>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600" dirty="0">
                <a:solidFill>
                  <a:schemeClr val="tx1"/>
                </a:solidFill>
                <a:latin typeface="Book Antiqua" panose="02040602050305030304" pitchFamily="18" charset="0"/>
                <a:ea typeface="Cabin"/>
                <a:cs typeface="Cabin"/>
                <a:sym typeface="Cabin"/>
              </a:rPr>
              <a:t>The network infrastructure is a very intricate system of cables, routers, access points, data packets, and countless other tiny parts that work together to ensure that the entire network operates without a hitch. The network infrastructure could completely collapse if any of these smaller parts experience a problem. This could result in a breakdown of the wired (ethernet), wireless (</a:t>
            </a:r>
            <a:r>
              <a:rPr lang="en-US" sz="1600" dirty="0" err="1">
                <a:solidFill>
                  <a:schemeClr val="tx1"/>
                </a:solidFill>
                <a:latin typeface="Book Antiqua" panose="02040602050305030304" pitchFamily="18" charset="0"/>
                <a:ea typeface="Cabin"/>
                <a:cs typeface="Cabin"/>
                <a:sym typeface="Cabin"/>
              </a:rPr>
              <a:t>WiFi</a:t>
            </a:r>
            <a:r>
              <a:rPr lang="en-US" sz="1600" dirty="0">
                <a:solidFill>
                  <a:schemeClr val="tx1"/>
                </a:solidFill>
                <a:latin typeface="Book Antiqua" panose="02040602050305030304" pitchFamily="18" charset="0"/>
                <a:ea typeface="Cabin"/>
                <a:cs typeface="Cabin"/>
                <a:sym typeface="Cabin"/>
              </a:rPr>
              <a:t>), and mobile infrastructure. This is why it's crucial to have access to network performance statistics and be familiar with troubleshooting procedures, including networking commands that can be used at the command prompt to get network information. It might also  include anything from the system's IP address to the server's IP address, which is where a website or URL is housed. An intermediary platform between the user and the underlying network infrastructure is the operating system. To use the commands listed below on the Windows operating system, select "Start," then "Run," and then type "cmd." The command prompt will open as a result. You can make use of the terminal program in Mac OS.</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1964268" y="711190"/>
            <a:ext cx="6773798" cy="9880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tx1"/>
                </a:solidFill>
                <a:latin typeface="Copperplate Gothic Bold" panose="020E0705020206020404" pitchFamily="34" charset="0"/>
              </a:rPr>
              <a:t>Networking commands</a:t>
            </a:r>
          </a:p>
        </p:txBody>
      </p:sp>
    </p:spTree>
    <p:extLst>
      <p:ext uri="{BB962C8B-B14F-4D97-AF65-F5344CB8AC3E}">
        <p14:creationId xmlns:p14="http://schemas.microsoft.com/office/powerpoint/2010/main" val="2116346116"/>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523220"/>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 </a:t>
            </a:r>
            <a:r>
              <a:rPr lang="en-US" sz="2800" b="1" i="0" dirty="0" err="1">
                <a:solidFill>
                  <a:srgbClr val="555555"/>
                </a:solidFill>
                <a:effectLst/>
                <a:latin typeface="Algerian" panose="04020705040A02060702" pitchFamily="82" charset="0"/>
              </a:rPr>
              <a:t>IPConfig</a:t>
            </a:r>
            <a:endParaRPr lang="en-US" sz="2400" b="1" i="0" dirty="0">
              <a:solidFill>
                <a:srgbClr val="555555"/>
              </a:solidFill>
              <a:effectLst/>
              <a:latin typeface="Algerian" panose="04020705040A02060702" pitchFamily="82" charset="0"/>
            </a:endParaRPr>
          </a:p>
        </p:txBody>
      </p:sp>
      <p:pic>
        <p:nvPicPr>
          <p:cNvPr id="8" name="圖片 4">
            <a:extLst>
              <a:ext uri="{FF2B5EF4-FFF2-40B4-BE49-F238E27FC236}">
                <a16:creationId xmlns:a16="http://schemas.microsoft.com/office/drawing/2014/main" id="{191735A7-648F-4F99-BBDB-8CBDBE3B6940}"/>
              </a:ext>
            </a:extLst>
          </p:cNvPr>
          <p:cNvPicPr>
            <a:picLocks noChangeAspect="1"/>
          </p:cNvPicPr>
          <p:nvPr/>
        </p:nvPicPr>
        <p:blipFill>
          <a:blip r:embed="rId3"/>
          <a:stretch>
            <a:fillRect/>
          </a:stretch>
        </p:blipFill>
        <p:spPr>
          <a:xfrm>
            <a:off x="1383368" y="1127099"/>
            <a:ext cx="6322667" cy="3102867"/>
          </a:xfrm>
          <a:prstGeom prst="rect">
            <a:avLst/>
          </a:prstGeom>
        </p:spPr>
      </p:pic>
    </p:spTree>
    <p:extLst>
      <p:ext uri="{BB962C8B-B14F-4D97-AF65-F5344CB8AC3E}">
        <p14:creationId xmlns:p14="http://schemas.microsoft.com/office/powerpoint/2010/main" val="425416383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1748298" y="1932193"/>
            <a:ext cx="5551266" cy="2031325"/>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This </a:t>
            </a:r>
            <a:r>
              <a:rPr lang="en-US" b="1" i="0" dirty="0">
                <a:solidFill>
                  <a:srgbClr val="555555"/>
                </a:solidFill>
                <a:effectLst/>
                <a:latin typeface="Book Antiqua" panose="02040602050305030304" pitchFamily="18" charset="0"/>
              </a:rPr>
              <a:t>ipconfig</a:t>
            </a:r>
            <a:r>
              <a:rPr lang="en-US" b="0" i="0" dirty="0">
                <a:solidFill>
                  <a:srgbClr val="555555"/>
                </a:solidFill>
                <a:effectLst/>
                <a:latin typeface="Book Antiqua" panose="02040602050305030304" pitchFamily="18" charset="0"/>
              </a:rPr>
              <a:t> command is used for finding the IP address and default gateway of your network. An </a:t>
            </a:r>
            <a:r>
              <a:rPr lang="en-US" b="1" i="0" dirty="0">
                <a:solidFill>
                  <a:srgbClr val="555555"/>
                </a:solidFill>
                <a:effectLst/>
                <a:latin typeface="Book Antiqua" panose="02040602050305030304" pitchFamily="18" charset="0"/>
              </a:rPr>
              <a:t>IP address</a:t>
            </a:r>
            <a:r>
              <a:rPr lang="en-US" b="0" i="0" dirty="0">
                <a:solidFill>
                  <a:srgbClr val="555555"/>
                </a:solidFill>
                <a:effectLst/>
                <a:latin typeface="Book Antiqua" panose="02040602050305030304" pitchFamily="18" charset="0"/>
              </a:rPr>
              <a:t> is the address (unique identifier) of your device in a network. This is the first step of network troubleshooting. Without an IP address, one would not know where to start looking. To see how this command works, open the command prompt window and type ipconfig and press Enter key. The IP address, subnet mask, and default gateway will be displayed as shown in this figure appearing here. This only works with the command line tool.</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052472" y="1164590"/>
            <a:ext cx="4572000" cy="523220"/>
          </a:xfrm>
          <a:prstGeom prst="rect">
            <a:avLst/>
          </a:prstGeom>
          <a:noFill/>
        </p:spPr>
        <p:txBody>
          <a:bodyPr wrap="square">
            <a:spAutoFit/>
          </a:bodyPr>
          <a:lstStyle/>
          <a:p>
            <a:pPr algn="l"/>
            <a:r>
              <a:rPr lang="en-US" sz="2400" b="1" i="0" dirty="0">
                <a:solidFill>
                  <a:schemeClr val="tx1"/>
                </a:solidFill>
                <a:effectLst/>
                <a:latin typeface="Algerian" panose="04020705040A02060702" pitchFamily="82" charset="0"/>
              </a:rPr>
              <a:t> </a:t>
            </a:r>
            <a:r>
              <a:rPr lang="en-US" sz="2800" b="1" i="0" dirty="0" err="1">
                <a:solidFill>
                  <a:schemeClr val="tx1"/>
                </a:solidFill>
                <a:effectLst/>
                <a:latin typeface="Algerian" panose="04020705040A02060702" pitchFamily="82" charset="0"/>
              </a:rPr>
              <a:t>IPConfig</a:t>
            </a:r>
            <a:endParaRPr lang="en-US" sz="2400" b="1" i="0" dirty="0">
              <a:solidFill>
                <a:schemeClr val="tx1"/>
              </a:solidFill>
              <a:effectLst/>
              <a:latin typeface="Algerian" panose="04020705040A02060702" pitchFamily="82" charset="0"/>
            </a:endParaRPr>
          </a:p>
        </p:txBody>
      </p:sp>
    </p:spTree>
    <p:extLst>
      <p:ext uri="{BB962C8B-B14F-4D97-AF65-F5344CB8AC3E}">
        <p14:creationId xmlns:p14="http://schemas.microsoft.com/office/powerpoint/2010/main" val="10860258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1005" name="Google Shape;1005;p52"/>
          <p:cNvSpPr/>
          <p:nvPr/>
        </p:nvSpPr>
        <p:spPr>
          <a:xfrm>
            <a:off x="8718213" y="4517237"/>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8768290" y="40991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1169601" y="2154113"/>
            <a:ext cx="6953653" cy="1246495"/>
          </a:xfrm>
          <a:prstGeom prst="rect">
            <a:avLst/>
          </a:prstGeom>
          <a:noFill/>
        </p:spPr>
        <p:txBody>
          <a:bodyPr wrap="square">
            <a:spAutoFit/>
          </a:bodyPr>
          <a:lstStyle/>
          <a:p>
            <a:pPr algn="just"/>
            <a:r>
              <a:rPr lang="en-US" sz="1500" b="0" i="0" dirty="0">
                <a:solidFill>
                  <a:schemeClr val="tx1"/>
                </a:solidFill>
                <a:effectLst/>
                <a:latin typeface="Book Antiqua" panose="02040602050305030304" pitchFamily="18" charset="0"/>
              </a:rPr>
              <a:t>Computer network architecture defines the physical and logical framework of a computer network. It outlines how computers are organized in the network and what tasks are assigned to those computers. Network architecture components include hardware, software, transmission media (wired or wireless), network topology, and communications protocols.</a:t>
            </a:r>
          </a:p>
        </p:txBody>
      </p:sp>
    </p:spTree>
    <p:extLst>
      <p:ext uri="{BB962C8B-B14F-4D97-AF65-F5344CB8AC3E}">
        <p14:creationId xmlns:p14="http://schemas.microsoft.com/office/powerpoint/2010/main" val="179813682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386" name="Picture 2" descr="IpConfig Example">
            <a:extLst>
              <a:ext uri="{FF2B5EF4-FFF2-40B4-BE49-F238E27FC236}">
                <a16:creationId xmlns:a16="http://schemas.microsoft.com/office/drawing/2014/main" id="{37BB1C54-9B30-D9FB-4306-06224591E6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5533" y="1486665"/>
            <a:ext cx="5766161" cy="273042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B822188-A0AE-3F29-678E-ACF68D098DA9}"/>
              </a:ext>
            </a:extLst>
          </p:cNvPr>
          <p:cNvSpPr txBox="1"/>
          <p:nvPr/>
        </p:nvSpPr>
        <p:spPr>
          <a:xfrm>
            <a:off x="880359" y="1015445"/>
            <a:ext cx="4572000" cy="461665"/>
          </a:xfrm>
          <a:prstGeom prst="rect">
            <a:avLst/>
          </a:prstGeom>
          <a:noFill/>
        </p:spPr>
        <p:txBody>
          <a:bodyPr wrap="square">
            <a:spAutoFit/>
          </a:bodyPr>
          <a:lstStyle/>
          <a:p>
            <a:pPr algn="l"/>
            <a:r>
              <a:rPr lang="en-US" sz="2400" b="1" i="0" dirty="0">
                <a:solidFill>
                  <a:schemeClr val="tx1"/>
                </a:solidFill>
                <a:effectLst/>
                <a:latin typeface="Algerian" panose="04020705040A02060702" pitchFamily="82" charset="0"/>
              </a:rPr>
              <a:t>NSLOOKUP</a:t>
            </a:r>
          </a:p>
        </p:txBody>
      </p:sp>
    </p:spTree>
    <p:extLst>
      <p:ext uri="{BB962C8B-B14F-4D97-AF65-F5344CB8AC3E}">
        <p14:creationId xmlns:p14="http://schemas.microsoft.com/office/powerpoint/2010/main" val="2576724406"/>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48393" y="1738081"/>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2180238" y="2199956"/>
            <a:ext cx="4964841" cy="1569660"/>
          </a:xfrm>
          <a:prstGeom prst="rect">
            <a:avLst/>
          </a:prstGeom>
          <a:solidFill>
            <a:schemeClr val="tx1"/>
          </a:solidFill>
        </p:spPr>
        <p:txBody>
          <a:bodyPr wrap="square">
            <a:spAutoFit/>
          </a:bodyPr>
          <a:lstStyle/>
          <a:p>
            <a:pPr algn="just"/>
            <a:r>
              <a:rPr lang="en-US" sz="1600" b="0" i="0" dirty="0">
                <a:solidFill>
                  <a:srgbClr val="555555"/>
                </a:solidFill>
                <a:effectLst/>
                <a:latin typeface="Book Antiqua" panose="02040602050305030304" pitchFamily="18" charset="0"/>
              </a:rPr>
              <a:t>The NSLOOKUP command is used in the system to troubleshoot network connectivity issues. We can use the </a:t>
            </a:r>
            <a:r>
              <a:rPr lang="en-US" sz="1600" b="0" i="0" dirty="0" err="1">
                <a:solidFill>
                  <a:srgbClr val="555555"/>
                </a:solidFill>
                <a:effectLst/>
                <a:latin typeface="Book Antiqua" panose="02040602050305030304" pitchFamily="18" charset="0"/>
              </a:rPr>
              <a:t>nslookup</a:t>
            </a:r>
            <a:r>
              <a:rPr lang="en-US" sz="1600" b="0" i="0" dirty="0">
                <a:solidFill>
                  <a:srgbClr val="555555"/>
                </a:solidFill>
                <a:effectLst/>
                <a:latin typeface="Book Antiqua" panose="02040602050305030304" pitchFamily="18" charset="0"/>
              </a:rPr>
              <a:t> command to get information about our system's DNS server, such as the domain name and IP </a:t>
            </a:r>
            <a:r>
              <a:rPr lang="en-US" sz="1600" b="0" i="0" dirty="0" err="1">
                <a:solidFill>
                  <a:srgbClr val="555555"/>
                </a:solidFill>
                <a:effectLst/>
                <a:latin typeface="Book Antiqua" panose="02040602050305030304" pitchFamily="18" charset="0"/>
              </a:rPr>
              <a:t>address.nslookup</a:t>
            </a:r>
            <a:r>
              <a:rPr lang="en-US" sz="1600" b="0" i="0" dirty="0">
                <a:solidFill>
                  <a:srgbClr val="555555"/>
                </a:solidFill>
                <a:effectLst/>
                <a:latin typeface="Book Antiqua" panose="02040602050305030304" pitchFamily="18" charset="0"/>
              </a:rPr>
              <a:t> command to enter in Prompt</a:t>
            </a:r>
            <a:endParaRPr lang="en-US" sz="1600"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024387" y="1547115"/>
            <a:ext cx="4572000" cy="461665"/>
          </a:xfrm>
          <a:prstGeom prst="rect">
            <a:avLst/>
          </a:prstGeom>
          <a:noFill/>
        </p:spPr>
        <p:txBody>
          <a:bodyPr wrap="square">
            <a:spAutoFit/>
          </a:bodyPr>
          <a:lstStyle/>
          <a:p>
            <a:pPr algn="l"/>
            <a:r>
              <a:rPr lang="en-US" sz="2400" b="1" i="0" dirty="0">
                <a:solidFill>
                  <a:schemeClr val="tx1"/>
                </a:solidFill>
                <a:effectLst/>
                <a:latin typeface="Algerian" panose="04020705040A02060702" pitchFamily="82" charset="0"/>
              </a:rPr>
              <a:t>NSLOOKUP</a:t>
            </a:r>
          </a:p>
        </p:txBody>
      </p:sp>
    </p:spTree>
    <p:extLst>
      <p:ext uri="{BB962C8B-B14F-4D97-AF65-F5344CB8AC3E}">
        <p14:creationId xmlns:p14="http://schemas.microsoft.com/office/powerpoint/2010/main" val="399662670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4802132" y="2375005"/>
            <a:ext cx="3623097" cy="1569660"/>
          </a:xfrm>
          <a:prstGeom prst="rect">
            <a:avLst/>
          </a:prstGeom>
          <a:solidFill>
            <a:schemeClr val="tx1"/>
          </a:solidFill>
        </p:spPr>
        <p:txBody>
          <a:bodyPr wrap="square">
            <a:spAutoFit/>
          </a:bodyPr>
          <a:lstStyle/>
          <a:p>
            <a:pPr algn="just"/>
            <a:r>
              <a:rPr lang="en-US" sz="1600" b="0" i="0" dirty="0">
                <a:solidFill>
                  <a:srgbClr val="555555"/>
                </a:solidFill>
                <a:effectLst/>
                <a:latin typeface="Book Antiqua" panose="02040602050305030304" pitchFamily="18" charset="0"/>
              </a:rPr>
              <a:t>The hostname command displays the system's hostname. The hostname command is considerably easier to use than searching for it in the system settings. Prompt command to enter - hostname</a:t>
            </a:r>
            <a:endParaRPr lang="en-US" sz="1600"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HOSTNAME</a:t>
            </a:r>
          </a:p>
        </p:txBody>
      </p:sp>
      <p:pic>
        <p:nvPicPr>
          <p:cNvPr id="2" name="圖片 4">
            <a:extLst>
              <a:ext uri="{FF2B5EF4-FFF2-40B4-BE49-F238E27FC236}">
                <a16:creationId xmlns:a16="http://schemas.microsoft.com/office/drawing/2014/main" id="{55EE77FB-08CF-40C4-90C3-DFDE108E9B6C}"/>
              </a:ext>
            </a:extLst>
          </p:cNvPr>
          <p:cNvPicPr>
            <a:picLocks noChangeAspect="1"/>
          </p:cNvPicPr>
          <p:nvPr/>
        </p:nvPicPr>
        <p:blipFill>
          <a:blip r:embed="rId3"/>
          <a:stretch>
            <a:fillRect/>
          </a:stretch>
        </p:blipFill>
        <p:spPr>
          <a:xfrm>
            <a:off x="790078" y="1363113"/>
            <a:ext cx="3806481" cy="2887376"/>
          </a:xfrm>
          <a:prstGeom prst="rect">
            <a:avLst/>
          </a:prstGeom>
        </p:spPr>
      </p:pic>
    </p:spTree>
    <p:extLst>
      <p:ext uri="{BB962C8B-B14F-4D97-AF65-F5344CB8AC3E}">
        <p14:creationId xmlns:p14="http://schemas.microsoft.com/office/powerpoint/2010/main" val="209568467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ping</a:t>
            </a:r>
          </a:p>
        </p:txBody>
      </p:sp>
      <p:pic>
        <p:nvPicPr>
          <p:cNvPr id="17410" name="Picture 2" descr="ping">
            <a:extLst>
              <a:ext uri="{FF2B5EF4-FFF2-40B4-BE49-F238E27FC236}">
                <a16:creationId xmlns:a16="http://schemas.microsoft.com/office/drawing/2014/main" id="{D4D8EB20-01EC-B326-9075-C51358CEE0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3402"/>
          <a:stretch/>
        </p:blipFill>
        <p:spPr bwMode="auto">
          <a:xfrm>
            <a:off x="1150316" y="1328903"/>
            <a:ext cx="6454841" cy="3036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2133454"/>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1573867" y="1875129"/>
            <a:ext cx="5760908" cy="2246769"/>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ping command is typically used for checking the network connectivity from your system to an end device like a server or a printer and also of a website. This command is used while troubleshooting the entire network. So, when you enter a URL in your web browser, what you're actually doing is instructing your machine to connect to the website name. The website name is actually an alias for the IP address. So this command can be used in two ways:</a:t>
            </a:r>
          </a:p>
          <a:p>
            <a:pPr algn="just"/>
            <a:endParaRPr lang="en-US" b="0" i="0" dirty="0">
              <a:solidFill>
                <a:srgbClr val="555555"/>
              </a:solidFill>
              <a:effectLst/>
              <a:latin typeface="Book Antiqua" panose="02040602050305030304" pitchFamily="18" charset="0"/>
            </a:endParaRPr>
          </a:p>
          <a:p>
            <a:pPr algn="just"/>
            <a:r>
              <a:rPr lang="en-US" b="0" i="0" dirty="0">
                <a:solidFill>
                  <a:srgbClr val="555555"/>
                </a:solidFill>
                <a:effectLst/>
                <a:latin typeface="Book Antiqua" panose="02040602050305030304" pitchFamily="18" charset="0"/>
              </a:rPr>
              <a:t>It can be used to ping a network IP address.</a:t>
            </a:r>
          </a:p>
          <a:p>
            <a:pPr algn="just"/>
            <a:r>
              <a:rPr lang="en-US" b="0" i="0" dirty="0">
                <a:solidFill>
                  <a:srgbClr val="555555"/>
                </a:solidFill>
                <a:effectLst/>
                <a:latin typeface="Book Antiqua" panose="02040602050305030304" pitchFamily="18" charset="0"/>
              </a:rPr>
              <a:t>It can be used to ping a website or hostname directly.</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114384" y="1131967"/>
            <a:ext cx="4572000" cy="584775"/>
          </a:xfrm>
          <a:prstGeom prst="rect">
            <a:avLst/>
          </a:prstGeom>
          <a:noFill/>
        </p:spPr>
        <p:txBody>
          <a:bodyPr wrap="square">
            <a:spAutoFit/>
          </a:bodyPr>
          <a:lstStyle/>
          <a:p>
            <a:pPr algn="l"/>
            <a:r>
              <a:rPr lang="en-US" sz="3200" b="1" i="0" dirty="0">
                <a:solidFill>
                  <a:schemeClr val="tx1"/>
                </a:solidFill>
                <a:effectLst/>
                <a:latin typeface="Algerian" panose="04020705040A02060702" pitchFamily="82" charset="0"/>
              </a:rPr>
              <a:t>ping</a:t>
            </a:r>
          </a:p>
        </p:txBody>
      </p:sp>
    </p:spTree>
    <p:extLst>
      <p:ext uri="{BB962C8B-B14F-4D97-AF65-F5344CB8AC3E}">
        <p14:creationId xmlns:p14="http://schemas.microsoft.com/office/powerpoint/2010/main" val="1307649567"/>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4692481" y="2629694"/>
            <a:ext cx="4242385" cy="1600438"/>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TRACERT command is used to trace the route of a data packet during transmission to the destination host. It also gives us with the "hop" count during </a:t>
            </a:r>
            <a:r>
              <a:rPr lang="en-US" b="0" i="0" dirty="0" err="1">
                <a:solidFill>
                  <a:srgbClr val="555555"/>
                </a:solidFill>
                <a:effectLst/>
                <a:latin typeface="Book Antiqua" panose="02040602050305030304" pitchFamily="18" charset="0"/>
              </a:rPr>
              <a:t>transmission.We</a:t>
            </a:r>
            <a:r>
              <a:rPr lang="en-US" b="0" i="0" dirty="0">
                <a:solidFill>
                  <a:srgbClr val="555555"/>
                </a:solidFill>
                <a:effectLst/>
                <a:latin typeface="Book Antiqua" panose="02040602050305030304" pitchFamily="18" charset="0"/>
              </a:rPr>
              <a:t> can troubleshoot network issues and determine the source of the problem during data packet transfer by using the number of hops and the hop IP address.</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err="1">
                <a:solidFill>
                  <a:srgbClr val="555555"/>
                </a:solidFill>
                <a:effectLst/>
                <a:latin typeface="Algerian" panose="04020705040A02060702" pitchFamily="82" charset="0"/>
              </a:rPr>
              <a:t>tracert</a:t>
            </a:r>
            <a:endParaRPr lang="en-US" sz="2400" b="1" i="0" dirty="0">
              <a:solidFill>
                <a:srgbClr val="555555"/>
              </a:solidFill>
              <a:effectLst/>
              <a:latin typeface="Algerian" panose="04020705040A02060702" pitchFamily="82" charset="0"/>
            </a:endParaRPr>
          </a:p>
        </p:txBody>
      </p:sp>
      <p:pic>
        <p:nvPicPr>
          <p:cNvPr id="19460" name="Picture 4" descr="Tracert (Traceroute) CMD: Troubleshoot TCP/IP Problems">
            <a:extLst>
              <a:ext uri="{FF2B5EF4-FFF2-40B4-BE49-F238E27FC236}">
                <a16:creationId xmlns:a16="http://schemas.microsoft.com/office/drawing/2014/main" id="{BFC3D9EC-7DC7-BE51-821B-361C230736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82" t="17512" r="25950" b="16217"/>
          <a:stretch/>
        </p:blipFill>
        <p:spPr bwMode="auto">
          <a:xfrm>
            <a:off x="836402" y="1174044"/>
            <a:ext cx="3691826" cy="2550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4768966"/>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5059122" y="2461848"/>
            <a:ext cx="3981434" cy="1815882"/>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network statistics (netstat) command is a networking tool for troubleshooting and configuration that may also be used to monitor network connections. This command is commonly used for incoming and outgoing connections, routing tables, port listening, and use statistics. Let's look at some of the most common and basic uses for netstat.</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NETSTAT</a:t>
            </a:r>
          </a:p>
        </p:txBody>
      </p:sp>
      <p:pic>
        <p:nvPicPr>
          <p:cNvPr id="20482" name="Picture 2" descr="What is netstat? The cross-system network tool explained - IONOS">
            <a:extLst>
              <a:ext uri="{FF2B5EF4-FFF2-40B4-BE49-F238E27FC236}">
                <a16:creationId xmlns:a16="http://schemas.microsoft.com/office/drawing/2014/main" id="{2EC697E8-D3B3-CA2D-80FB-E10253ADD4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2932" y="1168482"/>
            <a:ext cx="4073538" cy="29354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5046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4" y="324399"/>
            <a:ext cx="7222399"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ARP(Address Resolution Protocol)</a:t>
            </a:r>
          </a:p>
        </p:txBody>
      </p:sp>
      <p:pic>
        <p:nvPicPr>
          <p:cNvPr id="21508" name="Picture 4" descr="Arp Command - Network Encyclopedia">
            <a:extLst>
              <a:ext uri="{FF2B5EF4-FFF2-40B4-BE49-F238E27FC236}">
                <a16:creationId xmlns:a16="http://schemas.microsoft.com/office/drawing/2014/main" id="{03306E3A-E379-E2A3-38EC-8711E3B2490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7610"/>
          <a:stretch/>
        </p:blipFill>
        <p:spPr bwMode="auto">
          <a:xfrm>
            <a:off x="1321970" y="1308559"/>
            <a:ext cx="5674253" cy="3105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863950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1606696" y="1891885"/>
            <a:ext cx="6003213" cy="2246769"/>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Address Resolution Protocol (ARP) is a layer 2 protocol that is used to convert MAC addresses to IP addresses. All hosts on a network are identified by their IP address, although NICs have MAC addresses rather than IP addresses. ARP is the protocol that connects an IP address to a MAC address. When a host wants to send a packet to another host on its local area network (LAN), say IP address 10.5.5.1, it first sends out (broadcasts) an ARP packet. The ARP packet includes a basic question: What is the MAC address associated with IP address 10.5.5.1? The host that has the IP address configured responds with an ARP message with its MAC address.</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674388" y="1174359"/>
            <a:ext cx="7222399" cy="523220"/>
          </a:xfrm>
          <a:prstGeom prst="rect">
            <a:avLst/>
          </a:prstGeom>
          <a:noFill/>
        </p:spPr>
        <p:txBody>
          <a:bodyPr wrap="square">
            <a:spAutoFit/>
          </a:bodyPr>
          <a:lstStyle/>
          <a:p>
            <a:pPr algn="l"/>
            <a:r>
              <a:rPr lang="en-US" sz="2800" b="1" i="0" dirty="0">
                <a:solidFill>
                  <a:schemeClr val="tx1"/>
                </a:solidFill>
                <a:effectLst/>
                <a:latin typeface="Algerian" panose="04020705040A02060702" pitchFamily="82" charset="0"/>
              </a:rPr>
              <a:t>ARP(Address Resolution Protocol)</a:t>
            </a:r>
          </a:p>
        </p:txBody>
      </p:sp>
    </p:spTree>
    <p:extLst>
      <p:ext uri="{BB962C8B-B14F-4D97-AF65-F5344CB8AC3E}">
        <p14:creationId xmlns:p14="http://schemas.microsoft.com/office/powerpoint/2010/main" val="3243304613"/>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4752075" y="2308307"/>
            <a:ext cx="3862495" cy="1384995"/>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System Information provides detailed configuration data for a machine and its operating system, such as operating system configuration, security information, product ID, and hardware properties (such as RAM, disk space, and network cards).</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523220"/>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 </a:t>
            </a:r>
            <a:r>
              <a:rPr lang="en-US" sz="2800" b="1" i="0" dirty="0">
                <a:solidFill>
                  <a:srgbClr val="555555"/>
                </a:solidFill>
                <a:effectLst/>
                <a:latin typeface="Algerian" panose="04020705040A02060702" pitchFamily="82" charset="0"/>
              </a:rPr>
              <a:t>SYSTEM INFO</a:t>
            </a:r>
            <a:endParaRPr lang="en-US" sz="2400" b="1" i="0" dirty="0">
              <a:solidFill>
                <a:srgbClr val="555555"/>
              </a:solidFill>
              <a:effectLst/>
              <a:latin typeface="Algerian" panose="04020705040A02060702" pitchFamily="82" charset="0"/>
            </a:endParaRPr>
          </a:p>
        </p:txBody>
      </p:sp>
      <p:sp>
        <p:nvSpPr>
          <p:cNvPr id="2" name="AutoShape 2" descr="System Info: Find out when your Windows 11/10 was installed and more">
            <a:extLst>
              <a:ext uri="{FF2B5EF4-FFF2-40B4-BE49-F238E27FC236}">
                <a16:creationId xmlns:a16="http://schemas.microsoft.com/office/drawing/2014/main" id="{32556926-1CAF-5937-E292-CA50E8AD458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BB9668A9-DD63-694F-D502-811478D8EC32}"/>
              </a:ext>
            </a:extLst>
          </p:cNvPr>
          <p:cNvPicPr>
            <a:picLocks noChangeAspect="1"/>
          </p:cNvPicPr>
          <p:nvPr/>
        </p:nvPicPr>
        <p:blipFill>
          <a:blip r:embed="rId3"/>
          <a:stretch>
            <a:fillRect/>
          </a:stretch>
        </p:blipFill>
        <p:spPr>
          <a:xfrm>
            <a:off x="563288" y="967590"/>
            <a:ext cx="4036958" cy="3733800"/>
          </a:xfrm>
          <a:prstGeom prst="rect">
            <a:avLst/>
          </a:prstGeom>
        </p:spPr>
      </p:pic>
    </p:spTree>
    <p:extLst>
      <p:ext uri="{BB962C8B-B14F-4D97-AF65-F5344CB8AC3E}">
        <p14:creationId xmlns:p14="http://schemas.microsoft.com/office/powerpoint/2010/main" val="2182344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2516952" y="1605516"/>
            <a:ext cx="4681290" cy="228752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183F096F-79D1-472E-B6E9-EB01F18A739D}"/>
              </a:ext>
            </a:extLst>
          </p:cNvPr>
          <p:cNvSpPr>
            <a:spLocks noGrp="1"/>
          </p:cNvSpPr>
          <p:nvPr>
            <p:ph type="title" idx="2"/>
          </p:nvPr>
        </p:nvSpPr>
        <p:spPr>
          <a:xfrm>
            <a:off x="2469341" y="2312875"/>
            <a:ext cx="4452453" cy="904500"/>
          </a:xfrm>
        </p:spPr>
        <p:txBody>
          <a:bodyPr/>
          <a:lstStyle/>
          <a:p>
            <a:r>
              <a:rPr lang="en-US" sz="3600" dirty="0">
                <a:latin typeface="Algerian" panose="04020705040A02060702" pitchFamily="82" charset="0"/>
              </a:rPr>
              <a:t>Main types of network architecture</a:t>
            </a:r>
          </a:p>
        </p:txBody>
      </p:sp>
    </p:spTree>
    <p:extLst>
      <p:ext uri="{BB962C8B-B14F-4D97-AF65-F5344CB8AC3E}">
        <p14:creationId xmlns:p14="http://schemas.microsoft.com/office/powerpoint/2010/main" val="1714324194"/>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traceroute</a:t>
            </a:r>
          </a:p>
        </p:txBody>
      </p:sp>
      <p:pic>
        <p:nvPicPr>
          <p:cNvPr id="22530" name="Picture 2" descr="traceroute command in Linux with Examples - GeeksforGeeks">
            <a:extLst>
              <a:ext uri="{FF2B5EF4-FFF2-40B4-BE49-F238E27FC236}">
                <a16:creationId xmlns:a16="http://schemas.microsoft.com/office/drawing/2014/main" id="{797A1883-F3B4-30EA-9A43-95348BC728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6181" y="1001371"/>
            <a:ext cx="5735638" cy="232324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BBFFA93-9BB4-F78D-C411-342C10902C1A}"/>
              </a:ext>
            </a:extLst>
          </p:cNvPr>
          <p:cNvSpPr txBox="1"/>
          <p:nvPr/>
        </p:nvSpPr>
        <p:spPr>
          <a:xfrm>
            <a:off x="4344000" y="3393190"/>
            <a:ext cx="4800000" cy="1815882"/>
          </a:xfrm>
          <a:prstGeom prst="rect">
            <a:avLst/>
          </a:prstGeom>
          <a:solidFill>
            <a:schemeClr val="tx1"/>
          </a:solidFill>
        </p:spPr>
        <p:txBody>
          <a:bodyPr wrap="square">
            <a:spAutoFit/>
          </a:bodyPr>
          <a:lstStyle/>
          <a:p>
            <a:pPr algn="just"/>
            <a:r>
              <a:rPr lang="en-US" dirty="0">
                <a:latin typeface="Book Antiqua" panose="02040602050305030304" pitchFamily="18" charset="0"/>
              </a:rPr>
              <a:t>One of the most helpful networking commands in Linux is traceroute. It is used for network troubleshooting. It senses the delay and determines the best path to your destination. It mostly aids in the following ways: </a:t>
            </a:r>
          </a:p>
          <a:p>
            <a:pPr algn="just"/>
            <a:endParaRPr lang="en-US" dirty="0">
              <a:latin typeface="Book Antiqua" panose="02040602050305030304" pitchFamily="18" charset="0"/>
            </a:endParaRPr>
          </a:p>
          <a:p>
            <a:pPr algn="just"/>
            <a:r>
              <a:rPr lang="en-US" dirty="0">
                <a:latin typeface="Book Antiqua" panose="02040602050305030304" pitchFamily="18" charset="0"/>
              </a:rPr>
              <a:t>It labels and identifies all of the devices on the path.</a:t>
            </a:r>
          </a:p>
          <a:p>
            <a:pPr algn="just"/>
            <a:r>
              <a:rPr lang="en-US" dirty="0">
                <a:latin typeface="Book Antiqua" panose="02040602050305030304" pitchFamily="18" charset="0"/>
              </a:rPr>
              <a:t>It takes the path to the destination. It determines and reports the source of network lag.</a:t>
            </a:r>
          </a:p>
        </p:txBody>
      </p:sp>
    </p:spTree>
    <p:extLst>
      <p:ext uri="{BB962C8B-B14F-4D97-AF65-F5344CB8AC3E}">
        <p14:creationId xmlns:p14="http://schemas.microsoft.com/office/powerpoint/2010/main" val="210581686"/>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err="1">
                <a:solidFill>
                  <a:srgbClr val="555555"/>
                </a:solidFill>
                <a:effectLst/>
                <a:latin typeface="Algerian" panose="04020705040A02060702" pitchFamily="82" charset="0"/>
              </a:rPr>
              <a:t>tracepath</a:t>
            </a:r>
            <a:endParaRPr lang="en-US" sz="2400" b="1" i="0" dirty="0">
              <a:solidFill>
                <a:srgbClr val="555555"/>
              </a:solidFill>
              <a:effectLst/>
              <a:latin typeface="Algerian" panose="04020705040A02060702" pitchFamily="82" charset="0"/>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5157718" y="2527282"/>
            <a:ext cx="3925764" cy="954107"/>
          </a:xfrm>
          <a:prstGeom prst="rect">
            <a:avLst/>
          </a:prstGeom>
          <a:solidFill>
            <a:schemeClr val="tx1"/>
          </a:solidFill>
        </p:spPr>
        <p:txBody>
          <a:bodyPr wrap="square">
            <a:spAutoFit/>
          </a:bodyPr>
          <a:lstStyle/>
          <a:p>
            <a:pPr algn="just"/>
            <a:r>
              <a:rPr lang="en-US" dirty="0">
                <a:latin typeface="Book Antiqua" panose="02040602050305030304" pitchFamily="18" charset="0"/>
              </a:rPr>
              <a:t>The </a:t>
            </a:r>
            <a:r>
              <a:rPr lang="en-US" dirty="0" err="1">
                <a:latin typeface="Book Antiqua" panose="02040602050305030304" pitchFamily="18" charset="0"/>
              </a:rPr>
              <a:t>tracepath</a:t>
            </a:r>
            <a:r>
              <a:rPr lang="en-US" dirty="0">
                <a:latin typeface="Book Antiqua" panose="02040602050305030304" pitchFamily="18" charset="0"/>
              </a:rPr>
              <a:t> command is used to trace the path from the origin to the destination. Each line in the </a:t>
            </a:r>
            <a:r>
              <a:rPr lang="en-US" dirty="0" err="1">
                <a:latin typeface="Book Antiqua" panose="02040602050305030304" pitchFamily="18" charset="0"/>
              </a:rPr>
              <a:t>tracepath</a:t>
            </a:r>
            <a:r>
              <a:rPr lang="en-US" dirty="0">
                <a:latin typeface="Book Antiqua" panose="02040602050305030304" pitchFamily="18" charset="0"/>
              </a:rPr>
              <a:t> output represents a router (hop) that the packet passes through.</a:t>
            </a:r>
          </a:p>
        </p:txBody>
      </p:sp>
      <p:pic>
        <p:nvPicPr>
          <p:cNvPr id="4" name="Picture 3">
            <a:extLst>
              <a:ext uri="{FF2B5EF4-FFF2-40B4-BE49-F238E27FC236}">
                <a16:creationId xmlns:a16="http://schemas.microsoft.com/office/drawing/2014/main" id="{B130ED20-60BA-61F1-528B-BD6B0ACDA983}"/>
              </a:ext>
            </a:extLst>
          </p:cNvPr>
          <p:cNvPicPr>
            <a:picLocks noChangeAspect="1"/>
          </p:cNvPicPr>
          <p:nvPr/>
        </p:nvPicPr>
        <p:blipFill>
          <a:blip r:embed="rId3"/>
          <a:stretch>
            <a:fillRect/>
          </a:stretch>
        </p:blipFill>
        <p:spPr>
          <a:xfrm>
            <a:off x="688886" y="1071156"/>
            <a:ext cx="4339378" cy="3475188"/>
          </a:xfrm>
          <a:prstGeom prst="rect">
            <a:avLst/>
          </a:prstGeom>
        </p:spPr>
      </p:pic>
    </p:spTree>
    <p:extLst>
      <p:ext uri="{BB962C8B-B14F-4D97-AF65-F5344CB8AC3E}">
        <p14:creationId xmlns:p14="http://schemas.microsoft.com/office/powerpoint/2010/main" val="3900241659"/>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4960159" y="2138326"/>
            <a:ext cx="3550086" cy="1815882"/>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ss (socket statistics) program displays network information via a CLI command. The ss command is a simplified and speedier replacement for the now-defunct netstat command. ss, in conjunction with the </a:t>
            </a:r>
            <a:r>
              <a:rPr lang="en-US" b="0" i="0" dirty="0" err="1">
                <a:solidFill>
                  <a:srgbClr val="555555"/>
                </a:solidFill>
                <a:effectLst/>
                <a:latin typeface="Book Antiqua" panose="02040602050305030304" pitchFamily="18" charset="0"/>
              </a:rPr>
              <a:t>ip</a:t>
            </a:r>
            <a:r>
              <a:rPr lang="en-US" b="0" i="0" dirty="0">
                <a:solidFill>
                  <a:srgbClr val="555555"/>
                </a:solidFill>
                <a:effectLst/>
                <a:latin typeface="Book Antiqua" panose="02040602050305030304" pitchFamily="18" charset="0"/>
              </a:rPr>
              <a:t> command, is critical for acquiring network information and troubleshooting network issues.</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461665"/>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Ss command</a:t>
            </a:r>
          </a:p>
        </p:txBody>
      </p:sp>
      <p:sp>
        <p:nvSpPr>
          <p:cNvPr id="2" name="AutoShape 2" descr="System Info: Find out when your Windows 11/10 was installed and more">
            <a:extLst>
              <a:ext uri="{FF2B5EF4-FFF2-40B4-BE49-F238E27FC236}">
                <a16:creationId xmlns:a16="http://schemas.microsoft.com/office/drawing/2014/main" id="{32556926-1CAF-5937-E292-CA50E8AD458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5602" name="Picture 2" descr="Terminal output of the command ss">
            <a:extLst>
              <a:ext uri="{FF2B5EF4-FFF2-40B4-BE49-F238E27FC236}">
                <a16:creationId xmlns:a16="http://schemas.microsoft.com/office/drawing/2014/main" id="{B1C2BA4D-2907-1295-3B91-E42388BABF8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5" t="679" r="22377" b="-679"/>
          <a:stretch/>
        </p:blipFill>
        <p:spPr bwMode="auto">
          <a:xfrm>
            <a:off x="672603" y="1346627"/>
            <a:ext cx="4220353" cy="30108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303539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BBC5E80-538C-8969-5BAC-1B9799076DB5}"/>
              </a:ext>
            </a:extLst>
          </p:cNvPr>
          <p:cNvSpPr txBox="1"/>
          <p:nvPr/>
        </p:nvSpPr>
        <p:spPr>
          <a:xfrm>
            <a:off x="4965403" y="1936568"/>
            <a:ext cx="3862495" cy="3108543"/>
          </a:xfrm>
          <a:prstGeom prst="rect">
            <a:avLst/>
          </a:prstGeom>
          <a:solidFill>
            <a:schemeClr val="tx1"/>
          </a:solidFill>
        </p:spPr>
        <p:txBody>
          <a:bodyPr wrap="square">
            <a:spAutoFit/>
          </a:bodyPr>
          <a:lstStyle/>
          <a:p>
            <a:pPr algn="just"/>
            <a:r>
              <a:rPr lang="en-US" b="0" i="0" dirty="0">
                <a:solidFill>
                  <a:srgbClr val="555555"/>
                </a:solidFill>
                <a:effectLst/>
                <a:latin typeface="Book Antiqua" panose="02040602050305030304" pitchFamily="18" charset="0"/>
              </a:rPr>
              <a:t>The dig command (domain information groper) is a versatile tool for querying DNS name servers. It does DNS lookups and displays the results supplied by the name server queried (s). Because of its flexibility, ease of use, and clarity of output, most DNS administrators employ the dig command to troubleshoot DNS problems. Although dig is typically used with command-line inputs, it also includes a batch mode that allows it to read lookup requests from a file. Unlike previous versions, the BIND9 implementation of dig supports multiple lookups from the command line.</a:t>
            </a:r>
            <a:endParaRPr lang="en-US" dirty="0">
              <a:latin typeface="Book Antiqua" panose="02040602050305030304" pitchFamily="18" charset="0"/>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33685" y="324399"/>
            <a:ext cx="4572000" cy="523220"/>
          </a:xfrm>
          <a:prstGeom prst="rect">
            <a:avLst/>
          </a:prstGeom>
          <a:noFill/>
        </p:spPr>
        <p:txBody>
          <a:bodyPr wrap="square">
            <a:spAutoFit/>
          </a:bodyPr>
          <a:lstStyle/>
          <a:p>
            <a:pPr algn="l"/>
            <a:r>
              <a:rPr lang="en-US" sz="2400" b="1" i="0" dirty="0">
                <a:solidFill>
                  <a:srgbClr val="555555"/>
                </a:solidFill>
                <a:effectLst/>
                <a:latin typeface="Algerian" panose="04020705040A02060702" pitchFamily="82" charset="0"/>
              </a:rPr>
              <a:t> </a:t>
            </a:r>
            <a:r>
              <a:rPr lang="en-US" sz="2800" b="1" i="0" dirty="0">
                <a:solidFill>
                  <a:srgbClr val="555555"/>
                </a:solidFill>
                <a:effectLst/>
                <a:latin typeface="Algerian" panose="04020705040A02060702" pitchFamily="82" charset="0"/>
              </a:rPr>
              <a:t>dig command</a:t>
            </a:r>
            <a:endParaRPr lang="en-US" sz="2400" b="1" i="0" dirty="0">
              <a:solidFill>
                <a:srgbClr val="555555"/>
              </a:solidFill>
              <a:effectLst/>
              <a:latin typeface="Algerian" panose="04020705040A02060702" pitchFamily="82" charset="0"/>
            </a:endParaRPr>
          </a:p>
        </p:txBody>
      </p:sp>
      <p:sp>
        <p:nvSpPr>
          <p:cNvPr id="2" name="AutoShape 2" descr="System Info: Find out when your Windows 11/10 was installed and more">
            <a:extLst>
              <a:ext uri="{FF2B5EF4-FFF2-40B4-BE49-F238E27FC236}">
                <a16:creationId xmlns:a16="http://schemas.microsoft.com/office/drawing/2014/main" id="{32556926-1CAF-5937-E292-CA50E8AD458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6626" name="Picture 2" descr="Dig Command in Linux (DNS Lookup) | Linuxize">
            <a:extLst>
              <a:ext uri="{FF2B5EF4-FFF2-40B4-BE49-F238E27FC236}">
                <a16:creationId xmlns:a16="http://schemas.microsoft.com/office/drawing/2014/main" id="{B0DC5DC9-7126-1BBF-A5E6-5030E297B7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888" y="1186826"/>
            <a:ext cx="4252552" cy="3225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0176428"/>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2327137" y="1679609"/>
            <a:ext cx="5374570" cy="2699669"/>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 name="Google Shape;585;p37"/>
          <p:cNvSpPr txBox="1">
            <a:spLocks noGrp="1"/>
          </p:cNvSpPr>
          <p:nvPr>
            <p:ph type="title"/>
          </p:nvPr>
        </p:nvSpPr>
        <p:spPr>
          <a:xfrm>
            <a:off x="2825398" y="2503864"/>
            <a:ext cx="4295691"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solidFill>
                  <a:schemeClr val="bg1"/>
                </a:solidFill>
                <a:latin typeface="Algerian" panose="04020705040A02060702" pitchFamily="82" charset="0"/>
              </a:rPr>
              <a:t>Internet protocol</a:t>
            </a:r>
            <a:endParaRPr sz="4000" dirty="0">
              <a:solidFill>
                <a:schemeClr val="bg1"/>
              </a:solidFill>
              <a:latin typeface="Algerian" panose="04020705040A02060702" pitchFamily="82" charset="0"/>
            </a:endParaRPr>
          </a:p>
        </p:txBody>
      </p:sp>
      <p:grpSp>
        <p:nvGrpSpPr>
          <p:cNvPr id="587" name="Google Shape;587;p37"/>
          <p:cNvGrpSpPr/>
          <p:nvPr/>
        </p:nvGrpSpPr>
        <p:grpSpPr>
          <a:xfrm rot="2700000">
            <a:off x="134199" y="2884805"/>
            <a:ext cx="1724943" cy="1744699"/>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7781093"/>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42406" y="336589"/>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Internet protocol</a:t>
            </a:r>
          </a:p>
        </p:txBody>
      </p:sp>
      <p:sp>
        <p:nvSpPr>
          <p:cNvPr id="2" name="TextBox 1">
            <a:extLst>
              <a:ext uri="{FF2B5EF4-FFF2-40B4-BE49-F238E27FC236}">
                <a16:creationId xmlns:a16="http://schemas.microsoft.com/office/drawing/2014/main" id="{EBBFFA93-9BB4-F78D-C411-342C10902C1A}"/>
              </a:ext>
            </a:extLst>
          </p:cNvPr>
          <p:cNvSpPr txBox="1"/>
          <p:nvPr/>
        </p:nvSpPr>
        <p:spPr>
          <a:xfrm>
            <a:off x="4270718" y="1387695"/>
            <a:ext cx="4215816" cy="3046988"/>
          </a:xfrm>
          <a:prstGeom prst="rect">
            <a:avLst/>
          </a:prstGeom>
          <a:solidFill>
            <a:schemeClr val="tx1"/>
          </a:solidFill>
        </p:spPr>
        <p:txBody>
          <a:bodyPr wrap="square">
            <a:spAutoFit/>
          </a:bodyPr>
          <a:lstStyle/>
          <a:p>
            <a:pPr algn="just"/>
            <a:r>
              <a:rPr lang="en-US" sz="1200" dirty="0">
                <a:latin typeface="Book Antiqua" panose="02040602050305030304" pitchFamily="18" charset="0"/>
              </a:rPr>
              <a:t>Internet Protocol (IP) is the method or protocol by which data is sent from one computer to another on the internet. Every computer on the internet, referred to as a host, has at least one IP address that distinguishes it from every other computer there. The core set of protocols that make up the contemporary internet is IP. A Protocol for Packet Network Intercommunication, a paper by Vinton Cerf and Robert Kahn that was published by the Institute of Electrical and Electronics Engineers in May 1974, is where it was first described. Additional transport protocols that permit actual communication between multiple sites are at the heart of what is often referred to as IP. The Transmission Control Protocol (TCP) is one of the main protocols that operates on top of IP, which is why IP is also known as TCP/IP. TCP, however, is not the sole protocol included in IP.</a:t>
            </a:r>
          </a:p>
        </p:txBody>
      </p:sp>
      <p:pic>
        <p:nvPicPr>
          <p:cNvPr id="8196" name="Picture 4" descr="The Internet Protocol Stack">
            <a:extLst>
              <a:ext uri="{FF2B5EF4-FFF2-40B4-BE49-F238E27FC236}">
                <a16:creationId xmlns:a16="http://schemas.microsoft.com/office/drawing/2014/main" id="{2062EEC0-3D96-1F02-DDC7-C15F07D67C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297"/>
          <a:stretch/>
        </p:blipFill>
        <p:spPr bwMode="auto">
          <a:xfrm>
            <a:off x="634735" y="1136911"/>
            <a:ext cx="3439145" cy="3181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227533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184937" y="1145118"/>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Function </a:t>
            </a:r>
          </a:p>
        </p:txBody>
      </p:sp>
      <p:sp>
        <p:nvSpPr>
          <p:cNvPr id="2" name="TextBox 1">
            <a:extLst>
              <a:ext uri="{FF2B5EF4-FFF2-40B4-BE49-F238E27FC236}">
                <a16:creationId xmlns:a16="http://schemas.microsoft.com/office/drawing/2014/main" id="{EBBFFA93-9BB4-F78D-C411-342C10902C1A}"/>
              </a:ext>
            </a:extLst>
          </p:cNvPr>
          <p:cNvSpPr txBox="1"/>
          <p:nvPr/>
        </p:nvSpPr>
        <p:spPr>
          <a:xfrm>
            <a:off x="1931884" y="1761560"/>
            <a:ext cx="5729005" cy="2462213"/>
          </a:xfrm>
          <a:prstGeom prst="rect">
            <a:avLst/>
          </a:prstGeom>
          <a:solidFill>
            <a:schemeClr val="tx1"/>
          </a:solidFill>
        </p:spPr>
        <p:txBody>
          <a:bodyPr wrap="square">
            <a:spAutoFit/>
          </a:bodyPr>
          <a:lstStyle/>
          <a:p>
            <a:pPr algn="just"/>
            <a:r>
              <a:rPr lang="en-US" dirty="0">
                <a:latin typeface="Book Antiqua" panose="02040602050305030304" pitchFamily="18" charset="0"/>
              </a:rPr>
              <a:t>Addressing host interfaces, encapsulating data into datagrams (including fragmentation and reassembly), and routing datagrams from a source host interface to a destination host interface across one or more IP networks are all responsibilities of the Internet Protocol. [2] The Internet Protocol defines the format of packets and offers an addressing mechanism for these purposes.  datagram is made up of two parts: a header and a payload. The IP header contains the source IP address, the destination IP address, and any additional metadata required to route and transmit the datagram. The data that is transported is referred to as the payload. Encapsulation refers to the process of enclosing the data payload into a packet with a header.</a:t>
            </a:r>
          </a:p>
        </p:txBody>
      </p:sp>
    </p:spTree>
    <p:extLst>
      <p:ext uri="{BB962C8B-B14F-4D97-AF65-F5344CB8AC3E}">
        <p14:creationId xmlns:p14="http://schemas.microsoft.com/office/powerpoint/2010/main" val="11721285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184937" y="1145118"/>
            <a:ext cx="3153981"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Reliability </a:t>
            </a:r>
          </a:p>
        </p:txBody>
      </p:sp>
      <p:sp>
        <p:nvSpPr>
          <p:cNvPr id="2" name="TextBox 1">
            <a:extLst>
              <a:ext uri="{FF2B5EF4-FFF2-40B4-BE49-F238E27FC236}">
                <a16:creationId xmlns:a16="http://schemas.microsoft.com/office/drawing/2014/main" id="{EBBFFA93-9BB4-F78D-C411-342C10902C1A}"/>
              </a:ext>
            </a:extLst>
          </p:cNvPr>
          <p:cNvSpPr txBox="1"/>
          <p:nvPr/>
        </p:nvSpPr>
        <p:spPr>
          <a:xfrm>
            <a:off x="1931884" y="1761560"/>
            <a:ext cx="5729005" cy="2031325"/>
          </a:xfrm>
          <a:prstGeom prst="rect">
            <a:avLst/>
          </a:prstGeom>
          <a:solidFill>
            <a:schemeClr val="tx1"/>
          </a:solidFill>
        </p:spPr>
        <p:txBody>
          <a:bodyPr wrap="square">
            <a:spAutoFit/>
          </a:bodyPr>
          <a:lstStyle/>
          <a:p>
            <a:pPr algn="just"/>
            <a:r>
              <a:rPr lang="en-US" dirty="0">
                <a:latin typeface="Book Antiqua" panose="02040602050305030304" pitchFamily="18" charset="0"/>
              </a:rPr>
              <a:t>The design of the Internet protocol suite adheres to the end-to-end principle, a concept adapted from the CYCLADES project. Under the end-to-end principle, the network infrastructure is considered inherently unreliable at any single network element or transmission medium and is dynamic in terms of the availability of links and nodes. No central monitoring or performance measurement facility exists that tracks or maintains the state of the network. For the benefit of reducing network complexity, the intelligence in the network is purposely located in the end nodes.[</a:t>
            </a:r>
          </a:p>
        </p:txBody>
      </p:sp>
    </p:spTree>
    <p:extLst>
      <p:ext uri="{BB962C8B-B14F-4D97-AF65-F5344CB8AC3E}">
        <p14:creationId xmlns:p14="http://schemas.microsoft.com/office/powerpoint/2010/main" val="1113026676"/>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688435" y="354955"/>
            <a:ext cx="4123004"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Link capacity and capability</a:t>
            </a:r>
          </a:p>
        </p:txBody>
      </p:sp>
      <p:sp>
        <p:nvSpPr>
          <p:cNvPr id="2" name="TextBox 1">
            <a:extLst>
              <a:ext uri="{FF2B5EF4-FFF2-40B4-BE49-F238E27FC236}">
                <a16:creationId xmlns:a16="http://schemas.microsoft.com/office/drawing/2014/main" id="{EBBFFA93-9BB4-F78D-C411-342C10902C1A}"/>
              </a:ext>
            </a:extLst>
          </p:cNvPr>
          <p:cNvSpPr txBox="1"/>
          <p:nvPr/>
        </p:nvSpPr>
        <p:spPr>
          <a:xfrm>
            <a:off x="1899986" y="1460534"/>
            <a:ext cx="5729005" cy="2893100"/>
          </a:xfrm>
          <a:prstGeom prst="rect">
            <a:avLst/>
          </a:prstGeom>
          <a:solidFill>
            <a:schemeClr val="tx1"/>
          </a:solidFill>
        </p:spPr>
        <p:txBody>
          <a:bodyPr wrap="square">
            <a:spAutoFit/>
          </a:bodyPr>
          <a:lstStyle/>
          <a:p>
            <a:pPr algn="just"/>
            <a:r>
              <a:rPr lang="en-US" dirty="0">
                <a:latin typeface="Book Antiqua" panose="02040602050305030304" pitchFamily="18" charset="0"/>
              </a:rPr>
              <a:t>There is no certainty that any specific path will actually be able to conduct the desired data transmission due to the dynamic nature of the Internet and the diversity of its components. The maximum size of data packets that can be sent over a given network is one of the technical limitations. Path MTU Discovery can be utilized for the full anticipated path to the destination, and facilities are available to evaluate the local link's maximum transmission unit </a:t>
            </a:r>
            <a:r>
              <a:rPr lang="en-US" dirty="0" err="1">
                <a:latin typeface="Book Antiqua" panose="02040602050305030304" pitchFamily="18" charset="0"/>
              </a:rPr>
              <a:t>size.When</a:t>
            </a:r>
            <a:r>
              <a:rPr lang="en-US" dirty="0">
                <a:latin typeface="Book Antiqua" panose="02040602050305030304" pitchFamily="18" charset="0"/>
              </a:rPr>
              <a:t> the link MTU is surpassed, the IPv4 internetworking layer automatically splits a datagram into smaller pieces for transmission. When fragments are received out of order, IP offers reordering. While an IPv6 network does not undertake network element fragmentation, it does require end hosts and higher-layer protocols to prevent going beyond the path.</a:t>
            </a:r>
          </a:p>
        </p:txBody>
      </p:sp>
    </p:spTree>
    <p:extLst>
      <p:ext uri="{BB962C8B-B14F-4D97-AF65-F5344CB8AC3E}">
        <p14:creationId xmlns:p14="http://schemas.microsoft.com/office/powerpoint/2010/main" val="2564451383"/>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709101" y="337035"/>
            <a:ext cx="5087905"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Internet Protocol: Network Layer</a:t>
            </a:r>
          </a:p>
        </p:txBody>
      </p:sp>
      <p:sp>
        <p:nvSpPr>
          <p:cNvPr id="2" name="TextBox 1">
            <a:extLst>
              <a:ext uri="{FF2B5EF4-FFF2-40B4-BE49-F238E27FC236}">
                <a16:creationId xmlns:a16="http://schemas.microsoft.com/office/drawing/2014/main" id="{EBBFFA93-9BB4-F78D-C411-342C10902C1A}"/>
              </a:ext>
            </a:extLst>
          </p:cNvPr>
          <p:cNvSpPr txBox="1"/>
          <p:nvPr/>
        </p:nvSpPr>
        <p:spPr>
          <a:xfrm>
            <a:off x="2065937" y="1522321"/>
            <a:ext cx="5729005" cy="2677656"/>
          </a:xfrm>
          <a:prstGeom prst="rect">
            <a:avLst/>
          </a:prstGeom>
          <a:solidFill>
            <a:schemeClr val="tx1"/>
          </a:solidFill>
        </p:spPr>
        <p:txBody>
          <a:bodyPr wrap="square">
            <a:spAutoFit/>
          </a:bodyPr>
          <a:lstStyle/>
          <a:p>
            <a:pPr algn="just"/>
            <a:r>
              <a:rPr lang="en-US" b="0" i="0" dirty="0">
                <a:solidFill>
                  <a:srgbClr val="222222"/>
                </a:solidFill>
                <a:effectLst/>
                <a:latin typeface="Book Antiqua" panose="02040602050305030304" pitchFamily="18" charset="0"/>
              </a:rPr>
              <a:t>In networking, a protocol is a standardized way of doing certain actions and formatting data so that two or more devices are able to communicate with and understand each other.</a:t>
            </a:r>
          </a:p>
          <a:p>
            <a:pPr algn="just"/>
            <a:r>
              <a:rPr lang="en-US" dirty="0">
                <a:latin typeface="Book Antiqua" panose="02040602050305030304" pitchFamily="18" charset="0"/>
              </a:rPr>
              <a:t>Consider the procedure of mailing a letter to understand why protocols are required. Addresses are written on the envelope in the following order: name, street address, city, state, and zip code. The post office will not deliver an envelope that has the zip code put first, followed by the street address, followed by the state, and so on. In order for the postal system to function, there is an agreed-upon procedure for writing addresses. Similarly, all IP data packets must contain certain information in a specific order, and all IP addresses must adhere to a specified format.</a:t>
            </a:r>
          </a:p>
        </p:txBody>
      </p:sp>
    </p:spTree>
    <p:extLst>
      <p:ext uri="{BB962C8B-B14F-4D97-AF65-F5344CB8AC3E}">
        <p14:creationId xmlns:p14="http://schemas.microsoft.com/office/powerpoint/2010/main" val="20922385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grpSp>
        <p:nvGrpSpPr>
          <p:cNvPr id="2" name="Google Shape;1055;p56">
            <a:extLst>
              <a:ext uri="{FF2B5EF4-FFF2-40B4-BE49-F238E27FC236}">
                <a16:creationId xmlns:a16="http://schemas.microsoft.com/office/drawing/2014/main" id="{337022E5-D9CF-12C8-E85D-C515F7222291}"/>
              </a:ext>
            </a:extLst>
          </p:cNvPr>
          <p:cNvGrpSpPr/>
          <p:nvPr/>
        </p:nvGrpSpPr>
        <p:grpSpPr>
          <a:xfrm>
            <a:off x="259172" y="3867462"/>
            <a:ext cx="2515927" cy="1196892"/>
            <a:chOff x="5063657" y="2023616"/>
            <a:chExt cx="2037385" cy="609115"/>
          </a:xfrm>
        </p:grpSpPr>
        <p:sp>
          <p:nvSpPr>
            <p:cNvPr id="3" name="Google Shape;1056;p56">
              <a:extLst>
                <a:ext uri="{FF2B5EF4-FFF2-40B4-BE49-F238E27FC236}">
                  <a16:creationId xmlns:a16="http://schemas.microsoft.com/office/drawing/2014/main" id="{D0694035-B826-7F84-059D-6EF9BC60CC9F}"/>
                </a:ext>
              </a:extLst>
            </p:cNvPr>
            <p:cNvSpPr/>
            <p:nvPr/>
          </p:nvSpPr>
          <p:spPr>
            <a:xfrm>
              <a:off x="5063658" y="2023616"/>
              <a:ext cx="2037384"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57;p56">
              <a:extLst>
                <a:ext uri="{FF2B5EF4-FFF2-40B4-BE49-F238E27FC236}">
                  <a16:creationId xmlns:a16="http://schemas.microsoft.com/office/drawing/2014/main" id="{39B2E123-399B-D9BF-5606-EC2BC9DED8E5}"/>
                </a:ext>
              </a:extLst>
            </p:cNvPr>
            <p:cNvSpPr/>
            <p:nvPr/>
          </p:nvSpPr>
          <p:spPr>
            <a:xfrm>
              <a:off x="5063657" y="2102331"/>
              <a:ext cx="1917056"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latin typeface="Algerian" panose="04020705040A02060702" pitchFamily="82" charset="0"/>
                </a:rPr>
                <a:t>Peer-to-Peer </a:t>
              </a:r>
              <a:endParaRPr sz="1800" dirty="0">
                <a:latin typeface="Algerian" panose="04020705040A02060702" pitchFamily="82" charset="0"/>
              </a:endParaRPr>
            </a:p>
          </p:txBody>
        </p:sp>
      </p:grpSp>
      <p:pic>
        <p:nvPicPr>
          <p:cNvPr id="11268" name="Picture 4" descr="What is peer to peer network with example - IT Release">
            <a:extLst>
              <a:ext uri="{FF2B5EF4-FFF2-40B4-BE49-F238E27FC236}">
                <a16:creationId xmlns:a16="http://schemas.microsoft.com/office/drawing/2014/main" id="{ADD6BBD7-5DFA-4FC9-A999-D7D059221A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2206" y="1276038"/>
            <a:ext cx="6174526" cy="2569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756636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Picture 8">
            <a:extLst>
              <a:ext uri="{FF2B5EF4-FFF2-40B4-BE49-F238E27FC236}">
                <a16:creationId xmlns:a16="http://schemas.microsoft.com/office/drawing/2014/main" id="{F1C3A409-BD7F-521B-D988-2D2AACF5D9B4}"/>
              </a:ext>
            </a:extLst>
          </p:cNvPr>
          <p:cNvPicPr>
            <a:picLocks noChangeAspect="1"/>
          </p:cNvPicPr>
          <p:nvPr/>
        </p:nvPicPr>
        <p:blipFill>
          <a:blip r:embed="rId3"/>
          <a:stretch>
            <a:fillRect/>
          </a:stretch>
        </p:blipFill>
        <p:spPr>
          <a:xfrm>
            <a:off x="1188077" y="1488329"/>
            <a:ext cx="6596477" cy="2628536"/>
          </a:xfrm>
          <a:prstGeom prst="rect">
            <a:avLst/>
          </a:prstGeom>
        </p:spPr>
      </p:pic>
    </p:spTree>
    <p:extLst>
      <p:ext uri="{BB962C8B-B14F-4D97-AF65-F5344CB8AC3E}">
        <p14:creationId xmlns:p14="http://schemas.microsoft.com/office/powerpoint/2010/main" val="2178731943"/>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874024" y="1263441"/>
            <a:ext cx="5087905" cy="307777"/>
          </a:xfrm>
          <a:prstGeom prst="rect">
            <a:avLst/>
          </a:prstGeom>
          <a:solidFill>
            <a:schemeClr val="tx1"/>
          </a:solidFill>
        </p:spPr>
        <p:txBody>
          <a:bodyPr wrap="square">
            <a:spAutoFit/>
          </a:bodyPr>
          <a:lstStyle/>
          <a:p>
            <a:pPr algn="l"/>
            <a:r>
              <a:rPr lang="en-US" b="1" i="0" dirty="0">
                <a:solidFill>
                  <a:schemeClr val="bg1"/>
                </a:solidFill>
                <a:effectLst/>
                <a:latin typeface="Algerian" panose="04020705040A02060702" pitchFamily="82" charset="0"/>
              </a:rPr>
              <a:t>What is an IP address? How does IP addressing work?</a:t>
            </a:r>
          </a:p>
        </p:txBody>
      </p:sp>
      <p:sp>
        <p:nvSpPr>
          <p:cNvPr id="2" name="TextBox 1">
            <a:extLst>
              <a:ext uri="{FF2B5EF4-FFF2-40B4-BE49-F238E27FC236}">
                <a16:creationId xmlns:a16="http://schemas.microsoft.com/office/drawing/2014/main" id="{EBBFFA93-9BB4-F78D-C411-342C10902C1A}"/>
              </a:ext>
            </a:extLst>
          </p:cNvPr>
          <p:cNvSpPr txBox="1"/>
          <p:nvPr/>
        </p:nvSpPr>
        <p:spPr>
          <a:xfrm>
            <a:off x="2105396" y="1916744"/>
            <a:ext cx="5729005" cy="2031325"/>
          </a:xfrm>
          <a:prstGeom prst="rect">
            <a:avLst/>
          </a:prstGeom>
          <a:solidFill>
            <a:schemeClr val="tx1"/>
          </a:solidFill>
        </p:spPr>
        <p:txBody>
          <a:bodyPr wrap="square">
            <a:spAutoFit/>
          </a:bodyPr>
          <a:lstStyle/>
          <a:p>
            <a:pPr algn="just"/>
            <a:r>
              <a:rPr lang="en-US" b="0" i="0" dirty="0">
                <a:solidFill>
                  <a:srgbClr val="222222"/>
                </a:solidFill>
                <a:effectLst/>
                <a:latin typeface="Book Antiqua" panose="02040602050305030304" pitchFamily="18" charset="0"/>
              </a:rPr>
              <a:t>A unique identifier provided to a device or domain that connects to the Internet is known as an IP address. Each IP address is a string of numbers and letters, such as '192.168.1.1'. Users can access websites without remembering this complex string of letters thanks to DNS resolvers, which convert human-readable domain names into IP addresses. Each IP packet will include both the IP address of the device or domain delivering the packet and the IP address of the intended recipient, similar to how a piece of mail includes both the destination and return address.</a:t>
            </a:r>
            <a:endParaRPr lang="en-US" dirty="0">
              <a:latin typeface="Book Antiqua" panose="02040602050305030304" pitchFamily="18" charset="0"/>
            </a:endParaRPr>
          </a:p>
        </p:txBody>
      </p:sp>
    </p:spTree>
    <p:extLst>
      <p:ext uri="{BB962C8B-B14F-4D97-AF65-F5344CB8AC3E}">
        <p14:creationId xmlns:p14="http://schemas.microsoft.com/office/powerpoint/2010/main" val="3886486649"/>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96F1E21-88E0-F2B0-B0C1-961E4419CD61}"/>
              </a:ext>
            </a:extLst>
          </p:cNvPr>
          <p:cNvSpPr txBox="1"/>
          <p:nvPr/>
        </p:nvSpPr>
        <p:spPr>
          <a:xfrm>
            <a:off x="904631" y="703722"/>
            <a:ext cx="7334738" cy="3477875"/>
          </a:xfrm>
          <a:prstGeom prst="rect">
            <a:avLst/>
          </a:prstGeom>
          <a:noFill/>
        </p:spPr>
        <p:txBody>
          <a:bodyPr wrap="square">
            <a:spAutoFit/>
          </a:bodyPr>
          <a:lstStyle/>
          <a:p>
            <a:pPr algn="just"/>
            <a:endParaRPr lang="en-US" sz="2000" i="0" dirty="0">
              <a:solidFill>
                <a:srgbClr val="610B4B"/>
              </a:solidFill>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i="0" dirty="0">
                <a:solidFill>
                  <a:srgbClr val="000000"/>
                </a:solidFill>
                <a:effectLst/>
                <a:latin typeface="Times New Roman" panose="02020603050405020304" pitchFamily="18" charset="0"/>
                <a:cs typeface="Times New Roman" panose="02020603050405020304" pitchFamily="18" charset="0"/>
              </a:rPr>
              <a:t> A network layer is the lowest layer of the TCP/IP model.</a:t>
            </a:r>
          </a:p>
          <a:p>
            <a:pPr algn="just">
              <a:buFont typeface="Arial" panose="020B0604020202020204" pitchFamily="34" charset="0"/>
              <a:buChar char="•"/>
            </a:pPr>
            <a:r>
              <a:rPr lang="en-US" sz="2000" i="0" dirty="0">
                <a:solidFill>
                  <a:srgbClr val="000000"/>
                </a:solidFill>
                <a:effectLst/>
                <a:latin typeface="Times New Roman" panose="02020603050405020304" pitchFamily="18" charset="0"/>
                <a:cs typeface="Times New Roman" panose="02020603050405020304" pitchFamily="18" charset="0"/>
              </a:rPr>
              <a:t> A network layer is the combination of the Physical layer and Data Link layer defined in the OSI reference model.</a:t>
            </a:r>
          </a:p>
          <a:p>
            <a:pPr algn="just">
              <a:buFont typeface="Arial" panose="020B0604020202020204" pitchFamily="34" charset="0"/>
              <a:buChar char="•"/>
            </a:pPr>
            <a:r>
              <a:rPr lang="en-US" sz="2000" i="0" dirty="0">
                <a:solidFill>
                  <a:srgbClr val="000000"/>
                </a:solidFill>
                <a:effectLst/>
                <a:latin typeface="Times New Roman" panose="02020603050405020304" pitchFamily="18" charset="0"/>
                <a:cs typeface="Times New Roman" panose="02020603050405020304" pitchFamily="18" charset="0"/>
              </a:rPr>
              <a:t> It defines how the data should be sent physically through the network.</a:t>
            </a:r>
          </a:p>
          <a:p>
            <a:pPr algn="just">
              <a:buFont typeface="Arial" panose="020B0604020202020204" pitchFamily="34" charset="0"/>
              <a:buChar char="•"/>
            </a:pPr>
            <a:r>
              <a:rPr lang="en-US" sz="2000" i="0" dirty="0">
                <a:solidFill>
                  <a:srgbClr val="000000"/>
                </a:solidFill>
                <a:effectLst/>
                <a:latin typeface="Times New Roman" panose="02020603050405020304" pitchFamily="18" charset="0"/>
                <a:cs typeface="Times New Roman" panose="02020603050405020304" pitchFamily="18" charset="0"/>
              </a:rPr>
              <a:t> This layer is mainly responsible for the transmission of the data between two devices on the same network.</a:t>
            </a:r>
          </a:p>
          <a:p>
            <a:pPr algn="just">
              <a:buFont typeface="Arial" panose="020B0604020202020204" pitchFamily="34" charset="0"/>
              <a:buChar char="•"/>
            </a:pPr>
            <a:r>
              <a:rPr lang="en-US" sz="2000" i="0" dirty="0">
                <a:solidFill>
                  <a:srgbClr val="000000"/>
                </a:solidFill>
                <a:effectLst/>
                <a:latin typeface="Times New Roman" panose="02020603050405020304" pitchFamily="18" charset="0"/>
                <a:cs typeface="Times New Roman" panose="02020603050405020304" pitchFamily="18" charset="0"/>
              </a:rPr>
              <a:t> The functions carried out by this layer are encapsulating the IP datagram into frames transmitted by the network and mapping of IP addresses into physical addresses.</a:t>
            </a:r>
          </a:p>
        </p:txBody>
      </p:sp>
      <p:sp>
        <p:nvSpPr>
          <p:cNvPr id="4" name="TextBox 3">
            <a:extLst>
              <a:ext uri="{FF2B5EF4-FFF2-40B4-BE49-F238E27FC236}">
                <a16:creationId xmlns:a16="http://schemas.microsoft.com/office/drawing/2014/main" id="{62552BB4-06FA-41CC-B765-AA0E945DD47D}"/>
              </a:ext>
            </a:extLst>
          </p:cNvPr>
          <p:cNvSpPr txBox="1"/>
          <p:nvPr/>
        </p:nvSpPr>
        <p:spPr>
          <a:xfrm>
            <a:off x="1637414" y="303612"/>
            <a:ext cx="4572000" cy="400110"/>
          </a:xfrm>
          <a:prstGeom prst="rect">
            <a:avLst/>
          </a:prstGeom>
          <a:noFill/>
        </p:spPr>
        <p:txBody>
          <a:bodyPr wrap="square">
            <a:spAutoFit/>
          </a:bodyPr>
          <a:lstStyle/>
          <a:p>
            <a:pPr algn="just"/>
            <a:r>
              <a:rPr lang="en-US" sz="2000" b="1" i="0" u="sng" dirty="0">
                <a:solidFill>
                  <a:schemeClr val="bg1"/>
                </a:solidFill>
                <a:effectLst/>
                <a:latin typeface="Algerian" panose="04020705040A02060702" pitchFamily="82" charset="0"/>
                <a:cs typeface="Times New Roman" panose="02020603050405020304" pitchFamily="18" charset="0"/>
              </a:rPr>
              <a:t>Network Access Layer</a:t>
            </a:r>
          </a:p>
        </p:txBody>
      </p:sp>
    </p:spTree>
    <p:extLst>
      <p:ext uri="{BB962C8B-B14F-4D97-AF65-F5344CB8AC3E}">
        <p14:creationId xmlns:p14="http://schemas.microsoft.com/office/powerpoint/2010/main" val="2181263471"/>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87B104-62F9-2131-AADE-87A9BFBCD196}"/>
              </a:ext>
            </a:extLst>
          </p:cNvPr>
          <p:cNvSpPr txBox="1"/>
          <p:nvPr/>
        </p:nvSpPr>
        <p:spPr>
          <a:xfrm>
            <a:off x="904631" y="955923"/>
            <a:ext cx="7334738" cy="3231654"/>
          </a:xfrm>
          <a:prstGeom prst="rect">
            <a:avLst/>
          </a:prstGeom>
          <a:noFill/>
        </p:spPr>
        <p:txBody>
          <a:bodyPr wrap="square">
            <a:spAutoFit/>
          </a:bodyPr>
          <a:lstStyle/>
          <a:p>
            <a:pPr algn="just"/>
            <a:r>
              <a:rPr lang="en-US" sz="3600" b="1" i="0" dirty="0">
                <a:solidFill>
                  <a:schemeClr val="bg1"/>
                </a:solidFill>
                <a:effectLst/>
                <a:latin typeface="Algerian" panose="04020705040A02060702" pitchFamily="82" charset="0"/>
                <a:cs typeface="Times New Roman" panose="02020603050405020304" pitchFamily="18" charset="0"/>
              </a:rPr>
              <a:t>Internet Layer</a:t>
            </a:r>
          </a:p>
          <a:p>
            <a:pPr algn="just"/>
            <a:endParaRPr lang="en-US" sz="2400" b="0" i="0" dirty="0">
              <a:solidFill>
                <a:srgbClr val="610B4B"/>
              </a:solidFill>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 An internet layer is the second layer of the TCP/IP model.</a:t>
            </a:r>
          </a:p>
          <a:p>
            <a:pPr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 An internet layer is also known as the network layer.</a:t>
            </a:r>
          </a:p>
          <a:p>
            <a:pPr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 The main responsibility of the internet layer is to send the packets from any network, and they arrive at the destination irrespective of the route they take.</a:t>
            </a:r>
          </a:p>
        </p:txBody>
      </p:sp>
    </p:spTree>
    <p:extLst>
      <p:ext uri="{BB962C8B-B14F-4D97-AF65-F5344CB8AC3E}">
        <p14:creationId xmlns:p14="http://schemas.microsoft.com/office/powerpoint/2010/main" val="2963682985"/>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8FDCE3B-3B59-F9BB-D5D9-BF3FB8D3BBD7}"/>
              </a:ext>
            </a:extLst>
          </p:cNvPr>
          <p:cNvSpPr txBox="1"/>
          <p:nvPr/>
        </p:nvSpPr>
        <p:spPr>
          <a:xfrm>
            <a:off x="628184" y="794351"/>
            <a:ext cx="7334738" cy="3970318"/>
          </a:xfrm>
          <a:prstGeom prst="rect">
            <a:avLst/>
          </a:prstGeom>
          <a:noFill/>
        </p:spPr>
        <p:txBody>
          <a:bodyPr wrap="square">
            <a:spAutoFit/>
          </a:bodyPr>
          <a:lstStyle/>
          <a:p>
            <a:pPr algn="just"/>
            <a:r>
              <a:rPr lang="en-US" sz="2000" b="0" i="0" dirty="0">
                <a:solidFill>
                  <a:schemeClr val="bg1"/>
                </a:solidFill>
                <a:effectLst/>
                <a:latin typeface="Algerian" panose="04020705040A02060702" pitchFamily="82" charset="0"/>
                <a:cs typeface="Times New Roman" panose="02020603050405020304" pitchFamily="18" charset="0"/>
              </a:rPr>
              <a:t>Following are the protocols used in this layer are:</a:t>
            </a:r>
          </a:p>
          <a:p>
            <a:pPr algn="just"/>
            <a:endParaRPr lang="en-US" sz="1600" b="0" i="0" dirty="0">
              <a:solidFill>
                <a:schemeClr val="bg1"/>
              </a:solidFill>
              <a:effectLst/>
              <a:latin typeface="Times New Roman" panose="02020603050405020304" pitchFamily="18" charset="0"/>
              <a:cs typeface="Times New Roman" panose="02020603050405020304" pitchFamily="18" charset="0"/>
            </a:endParaRPr>
          </a:p>
          <a:p>
            <a:pPr algn="just"/>
            <a:r>
              <a:rPr lang="en-US" sz="1600" b="1" i="0" dirty="0">
                <a:solidFill>
                  <a:schemeClr val="bg1"/>
                </a:solidFill>
                <a:effectLst/>
                <a:latin typeface="Times New Roman" panose="02020603050405020304" pitchFamily="18" charset="0"/>
                <a:cs typeface="Times New Roman" panose="02020603050405020304" pitchFamily="18" charset="0"/>
              </a:rPr>
              <a:t>IP Protocol:</a:t>
            </a:r>
            <a:r>
              <a:rPr lang="en-US" sz="1600" b="0" i="0" dirty="0">
                <a:solidFill>
                  <a:schemeClr val="bg1"/>
                </a:solidFill>
                <a:effectLst/>
                <a:latin typeface="Times New Roman" panose="02020603050405020304" pitchFamily="18" charset="0"/>
                <a:cs typeface="Times New Roman" panose="02020603050405020304" pitchFamily="18" charset="0"/>
              </a:rPr>
              <a:t> IP protocol is used in this layer, and it is the most significant part of the entire TCP/IP suite.</a:t>
            </a:r>
          </a:p>
          <a:p>
            <a:pPr algn="just"/>
            <a:endParaRPr lang="en-US" sz="1600" b="0" i="0" dirty="0">
              <a:solidFill>
                <a:schemeClr val="bg1"/>
              </a:solidFill>
              <a:effectLst/>
              <a:latin typeface="Times New Roman" panose="02020603050405020304" pitchFamily="18" charset="0"/>
              <a:cs typeface="Times New Roman" panose="02020603050405020304" pitchFamily="18" charset="0"/>
            </a:endParaRPr>
          </a:p>
          <a:p>
            <a:pPr algn="just"/>
            <a:r>
              <a:rPr lang="en-US" sz="2000" dirty="0">
                <a:solidFill>
                  <a:schemeClr val="bg1"/>
                </a:solidFill>
                <a:latin typeface="Times New Roman" panose="02020603050405020304" pitchFamily="18" charset="0"/>
                <a:cs typeface="Times New Roman" panose="02020603050405020304" pitchFamily="18" charset="0"/>
              </a:rPr>
              <a:t>These</a:t>
            </a:r>
            <a:r>
              <a:rPr lang="en-US" sz="2000" b="0" i="0" dirty="0">
                <a:solidFill>
                  <a:schemeClr val="bg1"/>
                </a:solidFill>
                <a:effectLst/>
                <a:latin typeface="Times New Roman" panose="02020603050405020304" pitchFamily="18" charset="0"/>
                <a:cs typeface="Times New Roman" panose="02020603050405020304" pitchFamily="18" charset="0"/>
              </a:rPr>
              <a:t> are the responsibilities of this protocol:</a:t>
            </a:r>
          </a:p>
          <a:p>
            <a:pPr algn="just"/>
            <a:endParaRPr lang="en-US" sz="1600" b="0" i="0" dirty="0">
              <a:solidFill>
                <a:schemeClr val="bg1"/>
              </a:solidFill>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600" b="1" i="0" dirty="0">
                <a:solidFill>
                  <a:schemeClr val="bg1"/>
                </a:solidFill>
                <a:effectLst/>
                <a:latin typeface="Times New Roman" panose="02020603050405020304" pitchFamily="18" charset="0"/>
                <a:cs typeface="Times New Roman" panose="02020603050405020304" pitchFamily="18" charset="0"/>
              </a:rPr>
              <a:t> IP Addressing:</a:t>
            </a:r>
            <a:r>
              <a:rPr lang="en-US" sz="1600" b="0" i="0" dirty="0">
                <a:solidFill>
                  <a:schemeClr val="bg1"/>
                </a:solidFill>
                <a:effectLst/>
                <a:latin typeface="Times New Roman" panose="02020603050405020304" pitchFamily="18" charset="0"/>
                <a:cs typeface="Times New Roman" panose="02020603050405020304" pitchFamily="18" charset="0"/>
              </a:rPr>
              <a:t> This protocol implements logical host addresses known as IP addresses. The IP addresses are used by the internet and higher layers to identify the device and to provide internetwork routing.</a:t>
            </a:r>
          </a:p>
          <a:p>
            <a:pPr algn="just">
              <a:buFont typeface="Arial" panose="020B0604020202020204" pitchFamily="34" charset="0"/>
              <a:buChar char="•"/>
            </a:pPr>
            <a:r>
              <a:rPr lang="en-US" sz="1600" b="1" i="0" dirty="0">
                <a:solidFill>
                  <a:schemeClr val="bg1"/>
                </a:solidFill>
                <a:effectLst/>
                <a:latin typeface="Times New Roman" panose="02020603050405020304" pitchFamily="18" charset="0"/>
                <a:cs typeface="Times New Roman" panose="02020603050405020304" pitchFamily="18" charset="0"/>
              </a:rPr>
              <a:t> Host-to-host communication:</a:t>
            </a:r>
            <a:r>
              <a:rPr lang="en-US" sz="1600" b="0" i="0" dirty="0">
                <a:solidFill>
                  <a:schemeClr val="bg1"/>
                </a:solidFill>
                <a:effectLst/>
                <a:latin typeface="Times New Roman" panose="02020603050405020304" pitchFamily="18" charset="0"/>
                <a:cs typeface="Times New Roman" panose="02020603050405020304" pitchFamily="18" charset="0"/>
              </a:rPr>
              <a:t> It determines the path through which the data is to be transmitted.</a:t>
            </a:r>
          </a:p>
          <a:p>
            <a:pPr algn="just">
              <a:buFont typeface="Arial" panose="020B0604020202020204" pitchFamily="34" charset="0"/>
              <a:buChar char="•"/>
            </a:pPr>
            <a:r>
              <a:rPr lang="en-US" sz="1600" b="1" i="0" dirty="0">
                <a:solidFill>
                  <a:schemeClr val="bg1"/>
                </a:solidFill>
                <a:effectLst/>
                <a:latin typeface="Times New Roman" panose="02020603050405020304" pitchFamily="18" charset="0"/>
                <a:cs typeface="Times New Roman" panose="02020603050405020304" pitchFamily="18" charset="0"/>
              </a:rPr>
              <a:t> Data Encapsulation and Formatting:</a:t>
            </a:r>
            <a:r>
              <a:rPr lang="en-US" sz="1600" b="0" i="0" dirty="0">
                <a:solidFill>
                  <a:schemeClr val="bg1"/>
                </a:solidFill>
                <a:effectLst/>
                <a:latin typeface="Times New Roman" panose="02020603050405020304" pitchFamily="18" charset="0"/>
                <a:cs typeface="Times New Roman" panose="02020603050405020304" pitchFamily="18" charset="0"/>
              </a:rPr>
              <a:t> An IP protocol accepts the data from the transport layer protocol. An IP protocol ensures that the data is sent and received securely, it encapsulates the data into message known as IP datagram.</a:t>
            </a:r>
          </a:p>
        </p:txBody>
      </p:sp>
    </p:spTree>
    <p:extLst>
      <p:ext uri="{BB962C8B-B14F-4D97-AF65-F5344CB8AC3E}">
        <p14:creationId xmlns:p14="http://schemas.microsoft.com/office/powerpoint/2010/main" val="2225507463"/>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0C28BB-6F39-4901-B19E-993178BF2E50}"/>
              </a:ext>
            </a:extLst>
          </p:cNvPr>
          <p:cNvSpPr txBox="1"/>
          <p:nvPr/>
        </p:nvSpPr>
        <p:spPr>
          <a:xfrm>
            <a:off x="904631" y="1000706"/>
            <a:ext cx="7334738" cy="3693319"/>
          </a:xfrm>
          <a:prstGeom prst="rect">
            <a:avLst/>
          </a:prstGeom>
          <a:noFill/>
        </p:spPr>
        <p:txBody>
          <a:bodyPr wrap="square">
            <a:spAutoFit/>
          </a:bodyPr>
          <a:lstStyle/>
          <a:p>
            <a:pPr algn="just">
              <a:buFont typeface="Arial" panose="020B0604020202020204" pitchFamily="34" charset="0"/>
              <a:buChar char="•"/>
            </a:pPr>
            <a:r>
              <a:rPr lang="en-US" sz="1800" b="1" i="0" dirty="0">
                <a:solidFill>
                  <a:srgbClr val="000000"/>
                </a:solidFill>
                <a:effectLst/>
                <a:latin typeface="Times New Roman" panose="02020603050405020304" pitchFamily="18" charset="0"/>
                <a:cs typeface="Times New Roman" panose="02020603050405020304" pitchFamily="18" charset="0"/>
              </a:rPr>
              <a:t> Fragmentation and Reassembly:</a:t>
            </a:r>
            <a:r>
              <a:rPr lang="en-US" sz="1800" b="0" i="0" dirty="0">
                <a:solidFill>
                  <a:srgbClr val="000000"/>
                </a:solidFill>
                <a:effectLst/>
                <a:latin typeface="Times New Roman" panose="02020603050405020304" pitchFamily="18" charset="0"/>
                <a:cs typeface="Times New Roman" panose="02020603050405020304" pitchFamily="18" charset="0"/>
              </a:rPr>
              <a:t> The limit imposed on the size of the IP datagram by data link layer protocol is known as Maximum Transmission unit (MTU). If the size of IP datagram is greater than the MTU unit, then the IP protocol splits the datagram into smaller units so that they can travel over the local network. Fragmentation can be done by the sender or intermediate router. At the receiver side, all the fragments are reassembled to form an original message.</a:t>
            </a:r>
          </a:p>
          <a:p>
            <a:pPr algn="just">
              <a:buFont typeface="Arial" panose="020B0604020202020204" pitchFamily="34" charset="0"/>
              <a:buChar char="•"/>
            </a:pPr>
            <a:endParaRPr lang="en-US" sz="1800" b="0" i="0" dirty="0">
              <a:solidFill>
                <a:srgbClr val="000000"/>
              </a:solidFill>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800" b="1" i="0" dirty="0">
                <a:solidFill>
                  <a:srgbClr val="000000"/>
                </a:solidFill>
                <a:effectLst/>
                <a:latin typeface="Times New Roman" panose="02020603050405020304" pitchFamily="18" charset="0"/>
                <a:cs typeface="Times New Roman" panose="02020603050405020304" pitchFamily="18" charset="0"/>
              </a:rPr>
              <a:t> Routing:</a:t>
            </a:r>
            <a:r>
              <a:rPr lang="en-US" sz="1800" b="0" i="0" dirty="0">
                <a:solidFill>
                  <a:srgbClr val="000000"/>
                </a:solidFill>
                <a:effectLst/>
                <a:latin typeface="Times New Roman" panose="02020603050405020304" pitchFamily="18" charset="0"/>
                <a:cs typeface="Times New Roman" panose="02020603050405020304" pitchFamily="18" charset="0"/>
              </a:rPr>
              <a:t> When IP datagram is sent over the same local network such as LAN, MAN, WAN, it is known as direct delivery. When source and destination are on the distant network, then the IP datagram is sent indirectly. This can be accomplished by routing the IP datagram through various devices such as routers.</a:t>
            </a:r>
          </a:p>
        </p:txBody>
      </p:sp>
    </p:spTree>
    <p:extLst>
      <p:ext uri="{BB962C8B-B14F-4D97-AF65-F5344CB8AC3E}">
        <p14:creationId xmlns:p14="http://schemas.microsoft.com/office/powerpoint/2010/main" val="2753505343"/>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2EF1B62-264A-E246-DAF7-3B162E736447}"/>
              </a:ext>
            </a:extLst>
          </p:cNvPr>
          <p:cNvSpPr txBox="1"/>
          <p:nvPr/>
        </p:nvSpPr>
        <p:spPr>
          <a:xfrm>
            <a:off x="1702072" y="260505"/>
            <a:ext cx="7334738" cy="584775"/>
          </a:xfrm>
          <a:prstGeom prst="rect">
            <a:avLst/>
          </a:prstGeom>
          <a:noFill/>
        </p:spPr>
        <p:txBody>
          <a:bodyPr wrap="square">
            <a:spAutoFit/>
          </a:bodyPr>
          <a:lstStyle/>
          <a:p>
            <a:r>
              <a:rPr lang="en-US" sz="3200" dirty="0">
                <a:latin typeface="Algerian" panose="04020705040A02060702" pitchFamily="82" charset="0"/>
                <a:cs typeface="Times New Roman" panose="02020603050405020304" pitchFamily="18" charset="0"/>
              </a:rPr>
              <a:t>ARP Protocol</a:t>
            </a:r>
          </a:p>
        </p:txBody>
      </p:sp>
      <p:sp>
        <p:nvSpPr>
          <p:cNvPr id="5" name="TextBox 4">
            <a:extLst>
              <a:ext uri="{FF2B5EF4-FFF2-40B4-BE49-F238E27FC236}">
                <a16:creationId xmlns:a16="http://schemas.microsoft.com/office/drawing/2014/main" id="{AC7DCAEC-7F8E-527E-F4D6-E8C3D98D68BB}"/>
              </a:ext>
            </a:extLst>
          </p:cNvPr>
          <p:cNvSpPr txBox="1"/>
          <p:nvPr/>
        </p:nvSpPr>
        <p:spPr>
          <a:xfrm>
            <a:off x="732056" y="1187276"/>
            <a:ext cx="7334738" cy="3139321"/>
          </a:xfrm>
          <a:prstGeom prst="rect">
            <a:avLst/>
          </a:prstGeom>
          <a:noFill/>
        </p:spPr>
        <p:txBody>
          <a:bodyPr wrap="square">
            <a:spAutoFit/>
          </a:bodyPr>
          <a:lstStyle/>
          <a:p>
            <a:pPr algn="just">
              <a:buFont typeface="Arial" panose="020B0604020202020204" pitchFamily="34" charset="0"/>
              <a:buChar char="•"/>
            </a:pPr>
            <a:r>
              <a:rPr lang="en-US" b="0" i="0" dirty="0">
                <a:solidFill>
                  <a:srgbClr val="000000"/>
                </a:solidFill>
                <a:effectLst/>
                <a:latin typeface="inter-regular"/>
              </a:rPr>
              <a:t> </a:t>
            </a:r>
            <a:r>
              <a:rPr lang="en-US" sz="1800" b="0" i="0" dirty="0">
                <a:solidFill>
                  <a:srgbClr val="000000"/>
                </a:solidFill>
                <a:effectLst/>
                <a:latin typeface="Times New Roman" panose="02020603050405020304" pitchFamily="18" charset="0"/>
                <a:cs typeface="Times New Roman" panose="02020603050405020304" pitchFamily="18" charset="0"/>
              </a:rPr>
              <a:t>ARP stands for </a:t>
            </a:r>
            <a:r>
              <a:rPr lang="en-US" sz="1800" b="1" i="0" dirty="0">
                <a:solidFill>
                  <a:srgbClr val="000000"/>
                </a:solidFill>
                <a:effectLst/>
                <a:latin typeface="Times New Roman" panose="02020603050405020304" pitchFamily="18" charset="0"/>
                <a:cs typeface="Times New Roman" panose="02020603050405020304" pitchFamily="18" charset="0"/>
              </a:rPr>
              <a:t>Address Resolution Protocol</a:t>
            </a:r>
            <a:r>
              <a:rPr lang="en-US" sz="1800" b="0" i="0" dirty="0">
                <a:solidFill>
                  <a:srgbClr val="000000"/>
                </a:solidFill>
                <a:effectLst/>
                <a:latin typeface="Times New Roman" panose="02020603050405020304" pitchFamily="18" charset="0"/>
                <a:cs typeface="Times New Roman" panose="02020603050405020304" pitchFamily="18" charset="0"/>
              </a:rPr>
              <a:t>.</a:t>
            </a:r>
          </a:p>
          <a:p>
            <a:pPr algn="just">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 ARP is a network layer protocol which is used to find the physical address from the IP address.</a:t>
            </a:r>
          </a:p>
          <a:p>
            <a:pPr algn="just">
              <a:buFont typeface="Arial" panose="020B0604020202020204" pitchFamily="34" charset="0"/>
              <a:buChar char="•"/>
            </a:pPr>
            <a:r>
              <a:rPr lang="en-US" sz="1800" b="1" i="0" dirty="0">
                <a:solidFill>
                  <a:srgbClr val="000000"/>
                </a:solidFill>
                <a:effectLst/>
                <a:latin typeface="Times New Roman" panose="02020603050405020304" pitchFamily="18" charset="0"/>
                <a:cs typeface="Times New Roman" panose="02020603050405020304" pitchFamily="18" charset="0"/>
              </a:rPr>
              <a:t> The two terms are mainly associated with the ARP Protocol:</a:t>
            </a:r>
            <a:endParaRPr lang="en-US" sz="1800" b="0" i="0" dirty="0">
              <a:solidFill>
                <a:srgbClr val="000000"/>
              </a:solidFill>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1800" b="1" i="0" dirty="0">
                <a:solidFill>
                  <a:srgbClr val="000000"/>
                </a:solidFill>
                <a:effectLst/>
                <a:latin typeface="Times New Roman" panose="02020603050405020304" pitchFamily="18" charset="0"/>
                <a:cs typeface="Times New Roman" panose="02020603050405020304" pitchFamily="18" charset="0"/>
              </a:rPr>
              <a:t>ARP request:</a:t>
            </a:r>
            <a:r>
              <a:rPr lang="en-US" sz="1800" b="0" i="0" dirty="0">
                <a:solidFill>
                  <a:srgbClr val="000000"/>
                </a:solidFill>
                <a:effectLst/>
                <a:latin typeface="Times New Roman" panose="02020603050405020304" pitchFamily="18" charset="0"/>
                <a:cs typeface="Times New Roman" panose="02020603050405020304" pitchFamily="18" charset="0"/>
              </a:rPr>
              <a:t> When a sender wants to know the physical address of the device, it broadcasts the ARP request to the network.</a:t>
            </a:r>
          </a:p>
          <a:p>
            <a:pPr marL="742950" lvl="1" indent="-285750" algn="just">
              <a:buFont typeface="Arial" panose="020B0604020202020204" pitchFamily="34" charset="0"/>
              <a:buChar char="•"/>
            </a:pPr>
            <a:r>
              <a:rPr lang="en-US" sz="1800" b="1" i="0" dirty="0">
                <a:solidFill>
                  <a:srgbClr val="000000"/>
                </a:solidFill>
                <a:effectLst/>
                <a:latin typeface="Times New Roman" panose="02020603050405020304" pitchFamily="18" charset="0"/>
                <a:cs typeface="Times New Roman" panose="02020603050405020304" pitchFamily="18" charset="0"/>
              </a:rPr>
              <a:t>ARP reply:</a:t>
            </a:r>
            <a:r>
              <a:rPr lang="en-US" sz="1800" b="0" i="0" dirty="0">
                <a:solidFill>
                  <a:srgbClr val="000000"/>
                </a:solidFill>
                <a:effectLst/>
                <a:latin typeface="Times New Roman" panose="02020603050405020304" pitchFamily="18" charset="0"/>
                <a:cs typeface="Times New Roman" panose="02020603050405020304" pitchFamily="18" charset="0"/>
              </a:rPr>
              <a:t> Every device attached to the network will accept the ARP request and process the request, but only recipient recognize the IP address and sends back its physical address in the form of ARP reply. The recipient adds the physical address both to its cache memory and to the datagram header.</a:t>
            </a:r>
          </a:p>
        </p:txBody>
      </p:sp>
    </p:spTree>
    <p:extLst>
      <p:ext uri="{BB962C8B-B14F-4D97-AF65-F5344CB8AC3E}">
        <p14:creationId xmlns:p14="http://schemas.microsoft.com/office/powerpoint/2010/main" val="1289341568"/>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EC1DF3C-4F0E-37E8-6748-70852DF857BE}"/>
              </a:ext>
            </a:extLst>
          </p:cNvPr>
          <p:cNvSpPr txBox="1"/>
          <p:nvPr/>
        </p:nvSpPr>
        <p:spPr>
          <a:xfrm>
            <a:off x="702612" y="831114"/>
            <a:ext cx="7334738" cy="646331"/>
          </a:xfrm>
          <a:prstGeom prst="rect">
            <a:avLst/>
          </a:prstGeom>
          <a:noFill/>
        </p:spPr>
        <p:txBody>
          <a:bodyPr wrap="square">
            <a:spAutoFit/>
          </a:bodyPr>
          <a:lstStyle/>
          <a:p>
            <a:r>
              <a:rPr lang="en-US" sz="3600" b="1" i="0" dirty="0">
                <a:solidFill>
                  <a:schemeClr val="bg1"/>
                </a:solidFill>
                <a:effectLst/>
                <a:latin typeface="Algerian" panose="04020705040A02060702" pitchFamily="82" charset="0"/>
                <a:cs typeface="Times New Roman" panose="02020603050405020304" pitchFamily="18" charset="0"/>
              </a:rPr>
              <a:t>ICMP Protocol</a:t>
            </a:r>
            <a:endParaRPr lang="en-US" sz="3600" dirty="0">
              <a:solidFill>
                <a:schemeClr val="bg1"/>
              </a:solidFill>
              <a:latin typeface="Algerian" panose="04020705040A02060702" pitchFamily="82" charset="0"/>
              <a:cs typeface="Times New Roman" panose="02020603050405020304" pitchFamily="18" charset="0"/>
            </a:endParaRPr>
          </a:p>
        </p:txBody>
      </p:sp>
      <p:sp>
        <p:nvSpPr>
          <p:cNvPr id="5" name="TextBox 4">
            <a:extLst>
              <a:ext uri="{FF2B5EF4-FFF2-40B4-BE49-F238E27FC236}">
                <a16:creationId xmlns:a16="http://schemas.microsoft.com/office/drawing/2014/main" id="{404B669A-F554-95BC-C0A6-4F361A87BC25}"/>
              </a:ext>
            </a:extLst>
          </p:cNvPr>
          <p:cNvSpPr txBox="1"/>
          <p:nvPr/>
        </p:nvSpPr>
        <p:spPr>
          <a:xfrm>
            <a:off x="904631" y="1647566"/>
            <a:ext cx="7334738" cy="2985433"/>
          </a:xfrm>
          <a:prstGeom prst="rect">
            <a:avLst/>
          </a:prstGeom>
          <a:noFill/>
        </p:spPr>
        <p:txBody>
          <a:bodyPr wrap="square">
            <a:spAutoFit/>
          </a:bodyPr>
          <a:lstStyle/>
          <a:p>
            <a:pPr algn="just">
              <a:buFont typeface="Arial" panose="020B0604020202020204" pitchFamily="34" charset="0"/>
              <a:buChar char="•"/>
            </a:pPr>
            <a:r>
              <a:rPr lang="en-US" b="1" i="0" dirty="0">
                <a:solidFill>
                  <a:srgbClr val="000000"/>
                </a:solidFill>
                <a:effectLst/>
                <a:latin typeface="inter-bold"/>
              </a:rPr>
              <a:t> </a:t>
            </a:r>
            <a:r>
              <a:rPr lang="en-US" sz="2000" b="1" i="0" dirty="0">
                <a:solidFill>
                  <a:schemeClr val="bg1"/>
                </a:solidFill>
                <a:effectLst/>
                <a:latin typeface="Times New Roman" panose="02020603050405020304" pitchFamily="18" charset="0"/>
                <a:cs typeface="Times New Roman" panose="02020603050405020304" pitchFamily="18" charset="0"/>
              </a:rPr>
              <a:t>ICMP</a:t>
            </a:r>
            <a:r>
              <a:rPr lang="en-US" sz="2000" b="0" i="0" dirty="0">
                <a:solidFill>
                  <a:srgbClr val="000000"/>
                </a:solidFill>
                <a:effectLst/>
                <a:latin typeface="Times New Roman" panose="02020603050405020304" pitchFamily="18" charset="0"/>
                <a:cs typeface="Times New Roman" panose="02020603050405020304" pitchFamily="18" charset="0"/>
              </a:rPr>
              <a:t> stands for Internet Control Message Protocol.</a:t>
            </a:r>
          </a:p>
          <a:p>
            <a:pPr algn="just">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 It is a mechanism used by the hosts or routers to send notifications regarding datagram problems back to the sender.</a:t>
            </a:r>
          </a:p>
          <a:p>
            <a:pPr algn="just">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 A datagram travels from router-to-router until it reaches its destination. If a router is unable to route the data because of some unusual conditions such as disabled links, a device is on fire or network congestion, then the ICMP protocol is used to inform the sender that the datagram is undeliverable.</a:t>
            </a:r>
          </a:p>
          <a:p>
            <a:br>
              <a:rPr lang="en-US" dirty="0"/>
            </a:br>
            <a:endParaRPr lang="en-US" dirty="0"/>
          </a:p>
        </p:txBody>
      </p:sp>
    </p:spTree>
    <p:extLst>
      <p:ext uri="{BB962C8B-B14F-4D97-AF65-F5344CB8AC3E}">
        <p14:creationId xmlns:p14="http://schemas.microsoft.com/office/powerpoint/2010/main" val="1613101456"/>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E2F494C-7970-A299-716C-629CC85AC647}"/>
              </a:ext>
            </a:extLst>
          </p:cNvPr>
          <p:cNvSpPr txBox="1"/>
          <p:nvPr/>
        </p:nvSpPr>
        <p:spPr>
          <a:xfrm>
            <a:off x="904631" y="925940"/>
            <a:ext cx="7334738" cy="3847207"/>
          </a:xfrm>
          <a:prstGeom prst="rect">
            <a:avLst/>
          </a:prstGeom>
          <a:noFill/>
        </p:spPr>
        <p:txBody>
          <a:bodyPr wrap="square">
            <a:spAutoFit/>
          </a:bodyPr>
          <a:lstStyle/>
          <a:p>
            <a:pPr algn="just">
              <a:buFont typeface="Arial" panose="020B0604020202020204" pitchFamily="34" charset="0"/>
              <a:buChar char="•"/>
            </a:pPr>
            <a:r>
              <a:rPr lang="en-US" b="0" i="0" dirty="0">
                <a:solidFill>
                  <a:srgbClr val="000000"/>
                </a:solidFill>
                <a:effectLst/>
                <a:latin typeface="inter-regular"/>
              </a:rPr>
              <a:t> </a:t>
            </a:r>
            <a:r>
              <a:rPr lang="en-US" sz="1800" b="0" i="0" dirty="0">
                <a:solidFill>
                  <a:srgbClr val="000000"/>
                </a:solidFill>
                <a:effectLst/>
                <a:latin typeface="Times New Roman" panose="02020603050405020304" pitchFamily="18" charset="0"/>
                <a:cs typeface="Times New Roman" panose="02020603050405020304" pitchFamily="18" charset="0"/>
              </a:rPr>
              <a:t>An ICMP protocol mainly uses two terms:</a:t>
            </a:r>
          </a:p>
          <a:p>
            <a:pPr marL="742950" lvl="1" indent="-285750" algn="just">
              <a:buFont typeface="Arial" panose="020B0604020202020204" pitchFamily="34" charset="0"/>
              <a:buChar char="•"/>
            </a:pPr>
            <a:r>
              <a:rPr lang="en-US" sz="1800" b="1" i="0" dirty="0">
                <a:solidFill>
                  <a:srgbClr val="000000"/>
                </a:solidFill>
                <a:effectLst/>
                <a:latin typeface="Times New Roman" panose="02020603050405020304" pitchFamily="18" charset="0"/>
                <a:cs typeface="Times New Roman" panose="02020603050405020304" pitchFamily="18" charset="0"/>
              </a:rPr>
              <a:t>ICMP Test:</a:t>
            </a:r>
            <a:r>
              <a:rPr lang="en-US" sz="1800" b="0" i="0" dirty="0">
                <a:solidFill>
                  <a:srgbClr val="000000"/>
                </a:solidFill>
                <a:effectLst/>
                <a:latin typeface="Times New Roman" panose="02020603050405020304" pitchFamily="18" charset="0"/>
                <a:cs typeface="Times New Roman" panose="02020603050405020304" pitchFamily="18" charset="0"/>
              </a:rPr>
              <a:t> ICMP Test is used to test whether the destination is reachable or not.</a:t>
            </a:r>
          </a:p>
          <a:p>
            <a:pPr marL="742950" lvl="1" indent="-285750" algn="just">
              <a:buFont typeface="Arial" panose="020B0604020202020204" pitchFamily="34" charset="0"/>
              <a:buChar char="•"/>
            </a:pPr>
            <a:r>
              <a:rPr lang="en-US" sz="1800" b="1" i="0" dirty="0">
                <a:solidFill>
                  <a:srgbClr val="000000"/>
                </a:solidFill>
                <a:effectLst/>
                <a:latin typeface="Times New Roman" panose="02020603050405020304" pitchFamily="18" charset="0"/>
                <a:cs typeface="Times New Roman" panose="02020603050405020304" pitchFamily="18" charset="0"/>
              </a:rPr>
              <a:t>ICMP Reply:</a:t>
            </a:r>
            <a:r>
              <a:rPr lang="en-US" sz="1800" b="0" i="0" dirty="0">
                <a:solidFill>
                  <a:srgbClr val="000000"/>
                </a:solidFill>
                <a:effectLst/>
                <a:latin typeface="Times New Roman" panose="02020603050405020304" pitchFamily="18" charset="0"/>
                <a:cs typeface="Times New Roman" panose="02020603050405020304" pitchFamily="18" charset="0"/>
              </a:rPr>
              <a:t> ICMP Reply is used to check whether the destination device is responding or not.</a:t>
            </a:r>
          </a:p>
          <a:p>
            <a:pPr marL="742950" lvl="1" indent="-285750" algn="just">
              <a:buFont typeface="Arial" panose="020B0604020202020204" pitchFamily="34" charset="0"/>
              <a:buChar char="•"/>
            </a:pPr>
            <a:endParaRPr lang="en-US" sz="1800" b="0" i="0" dirty="0">
              <a:solidFill>
                <a:srgbClr val="000000"/>
              </a:solidFill>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 The core responsibility of the ICMP protocol is to report the problems, not correct them. The responsibility of the correction lies with the sender.</a:t>
            </a:r>
          </a:p>
          <a:p>
            <a:pPr algn="just">
              <a:buFont typeface="Arial" panose="020B0604020202020204" pitchFamily="34" charset="0"/>
              <a:buChar char="•"/>
            </a:pPr>
            <a:endParaRPr lang="en-US" sz="1800" b="0" i="0" dirty="0">
              <a:solidFill>
                <a:srgbClr val="000000"/>
              </a:solidFill>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 ICMP can send the messages only to the source, but not to the intermediate routers because the IP datagram carries the addresses of the source and destination but not of the router that it is passed to.</a:t>
            </a:r>
          </a:p>
          <a:p>
            <a:br>
              <a:rPr lang="en-US" dirty="0"/>
            </a:br>
            <a:endParaRPr lang="en-US" dirty="0"/>
          </a:p>
        </p:txBody>
      </p:sp>
    </p:spTree>
    <p:extLst>
      <p:ext uri="{BB962C8B-B14F-4D97-AF65-F5344CB8AC3E}">
        <p14:creationId xmlns:p14="http://schemas.microsoft.com/office/powerpoint/2010/main" val="3567184418"/>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709101" y="337035"/>
            <a:ext cx="5087905"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Internet Protocol: Network Layer</a:t>
            </a:r>
          </a:p>
        </p:txBody>
      </p:sp>
      <p:sp>
        <p:nvSpPr>
          <p:cNvPr id="2" name="TextBox 1">
            <a:extLst>
              <a:ext uri="{FF2B5EF4-FFF2-40B4-BE49-F238E27FC236}">
                <a16:creationId xmlns:a16="http://schemas.microsoft.com/office/drawing/2014/main" id="{EBBFFA93-9BB4-F78D-C411-342C10902C1A}"/>
              </a:ext>
            </a:extLst>
          </p:cNvPr>
          <p:cNvSpPr txBox="1"/>
          <p:nvPr/>
        </p:nvSpPr>
        <p:spPr>
          <a:xfrm>
            <a:off x="2065937" y="1522321"/>
            <a:ext cx="5729005" cy="2677656"/>
          </a:xfrm>
          <a:prstGeom prst="rect">
            <a:avLst/>
          </a:prstGeom>
          <a:solidFill>
            <a:schemeClr val="tx1"/>
          </a:solidFill>
        </p:spPr>
        <p:txBody>
          <a:bodyPr wrap="square">
            <a:spAutoFit/>
          </a:bodyPr>
          <a:lstStyle/>
          <a:p>
            <a:pPr algn="just"/>
            <a:r>
              <a:rPr lang="en-US" b="0" i="0" dirty="0">
                <a:solidFill>
                  <a:srgbClr val="222222"/>
                </a:solidFill>
                <a:effectLst/>
                <a:latin typeface="Book Antiqua" panose="02040602050305030304" pitchFamily="18" charset="0"/>
              </a:rPr>
              <a:t>In networking, a protocol is a standardized way of doing certain actions and formatting data so that two or more devices are able to communicate with and understand each other.</a:t>
            </a:r>
          </a:p>
          <a:p>
            <a:pPr algn="just"/>
            <a:r>
              <a:rPr lang="en-US" dirty="0">
                <a:latin typeface="Book Antiqua" panose="02040602050305030304" pitchFamily="18" charset="0"/>
              </a:rPr>
              <a:t>Consider the procedure of mailing a letter to understand why protocols are required. Addresses are written on the envelope in the following order: name, street address, city, state, and zip code. The post office will not deliver an envelope that has the zip code put first, followed by the street address, followed by the state, and so on. In order for the postal system to function, there is an agreed-upon procedure for writing addresses. Similarly, all IP data packets must contain certain information in a specific order, and all IP addresses must adhere to a specified format.</a:t>
            </a:r>
          </a:p>
        </p:txBody>
      </p:sp>
    </p:spTree>
    <p:extLst>
      <p:ext uri="{BB962C8B-B14F-4D97-AF65-F5344CB8AC3E}">
        <p14:creationId xmlns:p14="http://schemas.microsoft.com/office/powerpoint/2010/main" val="24047161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1005" name="Google Shape;1005;p52"/>
          <p:cNvSpPr/>
          <p:nvPr/>
        </p:nvSpPr>
        <p:spPr>
          <a:xfrm>
            <a:off x="8718213" y="4517237"/>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8768290" y="40991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1169601" y="2154113"/>
            <a:ext cx="6953653" cy="1477328"/>
          </a:xfrm>
          <a:prstGeom prst="rect">
            <a:avLst/>
          </a:prstGeom>
          <a:noFill/>
        </p:spPr>
        <p:txBody>
          <a:bodyPr wrap="square">
            <a:spAutoFit/>
          </a:bodyPr>
          <a:lstStyle/>
          <a:p>
            <a:pPr algn="just"/>
            <a:r>
              <a:rPr lang="en-US" sz="1500" b="0" i="0" dirty="0">
                <a:solidFill>
                  <a:schemeClr val="tx1"/>
                </a:solidFill>
                <a:effectLst/>
                <a:latin typeface="Book Antiqua" panose="02040602050305030304" pitchFamily="18" charset="0"/>
              </a:rPr>
              <a:t>This type of architecture treats all devices equally. Tasks are allocated equally without a hierarchy, which is why P2P can also be called a distributed network. Rather than relying on a central server, each computer possesses software enabling communication. One benefit of this arrangement is that if one device fails, others will still maintain the network of communication. Peer-to-peer architecture caters specifically to file sharing.</a:t>
            </a:r>
          </a:p>
        </p:txBody>
      </p:sp>
      <p:grpSp>
        <p:nvGrpSpPr>
          <p:cNvPr id="5" name="Google Shape;1055;p56">
            <a:extLst>
              <a:ext uri="{FF2B5EF4-FFF2-40B4-BE49-F238E27FC236}">
                <a16:creationId xmlns:a16="http://schemas.microsoft.com/office/drawing/2014/main" id="{B902B924-80DC-4B7C-AFAF-0EC81A732D63}"/>
              </a:ext>
            </a:extLst>
          </p:cNvPr>
          <p:cNvGrpSpPr/>
          <p:nvPr/>
        </p:nvGrpSpPr>
        <p:grpSpPr>
          <a:xfrm>
            <a:off x="259172" y="3867462"/>
            <a:ext cx="2515927" cy="1196892"/>
            <a:chOff x="5063657" y="2023616"/>
            <a:chExt cx="2037385" cy="609115"/>
          </a:xfrm>
        </p:grpSpPr>
        <p:sp>
          <p:nvSpPr>
            <p:cNvPr id="6" name="Google Shape;1056;p56">
              <a:extLst>
                <a:ext uri="{FF2B5EF4-FFF2-40B4-BE49-F238E27FC236}">
                  <a16:creationId xmlns:a16="http://schemas.microsoft.com/office/drawing/2014/main" id="{519E6A8A-C239-4F15-A2E7-9FD0C9981F5B}"/>
                </a:ext>
              </a:extLst>
            </p:cNvPr>
            <p:cNvSpPr/>
            <p:nvPr/>
          </p:nvSpPr>
          <p:spPr>
            <a:xfrm>
              <a:off x="5063658" y="2023616"/>
              <a:ext cx="2037384"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57;p56">
              <a:extLst>
                <a:ext uri="{FF2B5EF4-FFF2-40B4-BE49-F238E27FC236}">
                  <a16:creationId xmlns:a16="http://schemas.microsoft.com/office/drawing/2014/main" id="{2C55E798-FE2B-4688-AAFB-2A2024BF58FC}"/>
                </a:ext>
              </a:extLst>
            </p:cNvPr>
            <p:cNvSpPr/>
            <p:nvPr/>
          </p:nvSpPr>
          <p:spPr>
            <a:xfrm>
              <a:off x="5063657" y="2102331"/>
              <a:ext cx="1917056"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latin typeface="Algerian" panose="04020705040A02060702" pitchFamily="82" charset="0"/>
                </a:rPr>
                <a:t>Peer-to-Peer </a:t>
              </a:r>
              <a:endParaRPr sz="1800" dirty="0">
                <a:latin typeface="Algerian" panose="04020705040A02060702" pitchFamily="82" charset="0"/>
              </a:endParaRPr>
            </a:p>
          </p:txBody>
        </p:sp>
      </p:grpSp>
    </p:spTree>
    <p:extLst>
      <p:ext uri="{BB962C8B-B14F-4D97-AF65-F5344CB8AC3E}">
        <p14:creationId xmlns:p14="http://schemas.microsoft.com/office/powerpoint/2010/main" val="1845182603"/>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1069"/>
        <p:cNvGrpSpPr/>
        <p:nvPr/>
      </p:nvGrpSpPr>
      <p:grpSpPr>
        <a:xfrm>
          <a:off x="0" y="0"/>
          <a:ext cx="0" cy="0"/>
          <a:chOff x="0" y="0"/>
          <a:chExt cx="0" cy="0"/>
        </a:xfrm>
      </p:grpSpPr>
      <p:sp>
        <p:nvSpPr>
          <p:cNvPr id="1070" name="Google Shape;1070;p57"/>
          <p:cNvSpPr txBox="1">
            <a:spLocks noGrp="1"/>
          </p:cNvSpPr>
          <p:nvPr>
            <p:ph type="ctrTitle"/>
          </p:nvPr>
        </p:nvSpPr>
        <p:spPr>
          <a:xfrm>
            <a:off x="2571776" y="970275"/>
            <a:ext cx="4000500" cy="11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r>
              <a:rPr lang="en">
                <a:solidFill>
                  <a:schemeClr val="dk2"/>
                </a:solidFill>
              </a:rPr>
              <a:t>!</a:t>
            </a:r>
            <a:endParaRPr>
              <a:solidFill>
                <a:schemeClr val="dk2"/>
              </a:solidFill>
            </a:endParaRPr>
          </a:p>
        </p:txBody>
      </p:sp>
      <p:sp>
        <p:nvSpPr>
          <p:cNvPr id="1071" name="Google Shape;1071;p57"/>
          <p:cNvSpPr txBox="1">
            <a:spLocks noGrp="1"/>
          </p:cNvSpPr>
          <p:nvPr>
            <p:ph type="subTitle" idx="1"/>
          </p:nvPr>
        </p:nvSpPr>
        <p:spPr>
          <a:xfrm>
            <a:off x="2679325" y="1960151"/>
            <a:ext cx="3785400" cy="112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dirty="0"/>
              <a:t>Does anyone have any questions?</a:t>
            </a:r>
            <a:endParaRPr sz="1900" dirty="0"/>
          </a:p>
          <a:p>
            <a:pPr marL="0" lvl="0" indent="0" algn="ctr" rtl="0">
              <a:spcBef>
                <a:spcPts val="0"/>
              </a:spcBef>
              <a:spcAft>
                <a:spcPts val="0"/>
              </a:spcAft>
              <a:buNone/>
            </a:pPr>
            <a:r>
              <a:rPr lang="en-US" dirty="0"/>
              <a:t>Message me:</a:t>
            </a:r>
            <a:endParaRPr dirty="0"/>
          </a:p>
          <a:p>
            <a:pPr marL="0" lvl="0" indent="0" algn="ctr" rtl="0">
              <a:spcBef>
                <a:spcPts val="0"/>
              </a:spcBef>
              <a:spcAft>
                <a:spcPts val="0"/>
              </a:spcAft>
              <a:buNone/>
            </a:pPr>
            <a:r>
              <a:rPr lang="en" dirty="0"/>
              <a:t>angelamae.pologon@gmail.com</a:t>
            </a:r>
            <a:endParaRPr dirty="0"/>
          </a:p>
        </p:txBody>
      </p:sp>
      <p:grpSp>
        <p:nvGrpSpPr>
          <p:cNvPr id="1073" name="Google Shape;1073;p57"/>
          <p:cNvGrpSpPr/>
          <p:nvPr/>
        </p:nvGrpSpPr>
        <p:grpSpPr>
          <a:xfrm>
            <a:off x="3874544" y="3142069"/>
            <a:ext cx="373874" cy="373854"/>
            <a:chOff x="266768" y="1721375"/>
            <a:chExt cx="397907" cy="397887"/>
          </a:xfrm>
        </p:grpSpPr>
        <p:sp>
          <p:nvSpPr>
            <p:cNvPr id="1074" name="Google Shape;1074;p5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57"/>
          <p:cNvGrpSpPr/>
          <p:nvPr/>
        </p:nvGrpSpPr>
        <p:grpSpPr>
          <a:xfrm>
            <a:off x="4895533" y="3141840"/>
            <a:ext cx="373854" cy="373854"/>
            <a:chOff x="1379798" y="1723250"/>
            <a:chExt cx="397887" cy="397887"/>
          </a:xfrm>
        </p:grpSpPr>
        <p:sp>
          <p:nvSpPr>
            <p:cNvPr id="1077" name="Google Shape;1077;p5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4383405" y="3141840"/>
            <a:ext cx="373835" cy="373854"/>
            <a:chOff x="864491" y="1723250"/>
            <a:chExt cx="397866" cy="397887"/>
          </a:xfrm>
        </p:grpSpPr>
        <p:sp>
          <p:nvSpPr>
            <p:cNvPr id="1082" name="Google Shape;1082;p5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grpSp>
        <p:nvGrpSpPr>
          <p:cNvPr id="2" name="Google Shape;1055;p56">
            <a:extLst>
              <a:ext uri="{FF2B5EF4-FFF2-40B4-BE49-F238E27FC236}">
                <a16:creationId xmlns:a16="http://schemas.microsoft.com/office/drawing/2014/main" id="{337022E5-D9CF-12C8-E85D-C515F7222291}"/>
              </a:ext>
            </a:extLst>
          </p:cNvPr>
          <p:cNvGrpSpPr/>
          <p:nvPr/>
        </p:nvGrpSpPr>
        <p:grpSpPr>
          <a:xfrm>
            <a:off x="6628073" y="188595"/>
            <a:ext cx="2515927" cy="1042219"/>
            <a:chOff x="5063657" y="2023616"/>
            <a:chExt cx="2037385" cy="530400"/>
          </a:xfrm>
        </p:grpSpPr>
        <p:sp>
          <p:nvSpPr>
            <p:cNvPr id="3" name="Google Shape;1056;p56">
              <a:extLst>
                <a:ext uri="{FF2B5EF4-FFF2-40B4-BE49-F238E27FC236}">
                  <a16:creationId xmlns:a16="http://schemas.microsoft.com/office/drawing/2014/main" id="{D0694035-B826-7F84-059D-6EF9BC60CC9F}"/>
                </a:ext>
              </a:extLst>
            </p:cNvPr>
            <p:cNvSpPr/>
            <p:nvPr/>
          </p:nvSpPr>
          <p:spPr>
            <a:xfrm>
              <a:off x="5063658" y="2023616"/>
              <a:ext cx="2037384"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57;p56">
              <a:extLst>
                <a:ext uri="{FF2B5EF4-FFF2-40B4-BE49-F238E27FC236}">
                  <a16:creationId xmlns:a16="http://schemas.microsoft.com/office/drawing/2014/main" id="{39B2E123-399B-D9BF-5606-EC2BC9DED8E5}"/>
                </a:ext>
              </a:extLst>
            </p:cNvPr>
            <p:cNvSpPr/>
            <p:nvPr/>
          </p:nvSpPr>
          <p:spPr>
            <a:xfrm>
              <a:off x="5063657" y="2102332"/>
              <a:ext cx="1917056" cy="409699"/>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latin typeface="Algerian" panose="04020705040A02060702" pitchFamily="82" charset="0"/>
                </a:rPr>
                <a:t>client/server</a:t>
              </a:r>
              <a:endParaRPr sz="1800" dirty="0">
                <a:latin typeface="Algerian" panose="04020705040A02060702" pitchFamily="82" charset="0"/>
              </a:endParaRPr>
            </a:p>
          </p:txBody>
        </p:sp>
      </p:grpSp>
      <p:pic>
        <p:nvPicPr>
          <p:cNvPr id="11268" name="Picture 4" descr="What is peer to peer network with example - IT Release">
            <a:extLst>
              <a:ext uri="{FF2B5EF4-FFF2-40B4-BE49-F238E27FC236}">
                <a16:creationId xmlns:a16="http://schemas.microsoft.com/office/drawing/2014/main" id="{ADD6BBD7-5DFA-4FC9-A999-D7D059221A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2206" y="1276038"/>
            <a:ext cx="6174526" cy="2569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54277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1005" name="Google Shape;1005;p52"/>
          <p:cNvSpPr/>
          <p:nvPr/>
        </p:nvSpPr>
        <p:spPr>
          <a:xfrm>
            <a:off x="8718213" y="4517237"/>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8768290" y="40991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1169601" y="2154113"/>
            <a:ext cx="6953653" cy="1477328"/>
          </a:xfrm>
          <a:prstGeom prst="rect">
            <a:avLst/>
          </a:prstGeom>
          <a:noFill/>
        </p:spPr>
        <p:txBody>
          <a:bodyPr wrap="square">
            <a:spAutoFit/>
          </a:bodyPr>
          <a:lstStyle/>
          <a:p>
            <a:pPr algn="just"/>
            <a:r>
              <a:rPr lang="en-US" sz="1500" b="0" i="0" dirty="0">
                <a:solidFill>
                  <a:schemeClr val="tx1"/>
                </a:solidFill>
                <a:effectLst/>
                <a:latin typeface="Book Antiqua" panose="02040602050305030304" pitchFamily="18" charset="0"/>
              </a:rPr>
              <a:t>In a client/server network, a central server or group of servers manage resources and deliver services to client devices in the network. The clients in the network communicate with other clients through the server. Unlike the P2P model, clients in a client/server architecture don’t share their resources. This architecture type is sometimes called a tiered model because it's designed with multiple levels or tiers.</a:t>
            </a:r>
          </a:p>
        </p:txBody>
      </p:sp>
      <p:grpSp>
        <p:nvGrpSpPr>
          <p:cNvPr id="5" name="Google Shape;1055;p56">
            <a:extLst>
              <a:ext uri="{FF2B5EF4-FFF2-40B4-BE49-F238E27FC236}">
                <a16:creationId xmlns:a16="http://schemas.microsoft.com/office/drawing/2014/main" id="{B902B924-80DC-4B7C-AFAF-0EC81A732D63}"/>
              </a:ext>
            </a:extLst>
          </p:cNvPr>
          <p:cNvGrpSpPr/>
          <p:nvPr/>
        </p:nvGrpSpPr>
        <p:grpSpPr>
          <a:xfrm>
            <a:off x="259172" y="3867462"/>
            <a:ext cx="2515927" cy="1196892"/>
            <a:chOff x="5063657" y="2023616"/>
            <a:chExt cx="2037385" cy="609115"/>
          </a:xfrm>
        </p:grpSpPr>
        <p:sp>
          <p:nvSpPr>
            <p:cNvPr id="6" name="Google Shape;1056;p56">
              <a:extLst>
                <a:ext uri="{FF2B5EF4-FFF2-40B4-BE49-F238E27FC236}">
                  <a16:creationId xmlns:a16="http://schemas.microsoft.com/office/drawing/2014/main" id="{519E6A8A-C239-4F15-A2E7-9FD0C9981F5B}"/>
                </a:ext>
              </a:extLst>
            </p:cNvPr>
            <p:cNvSpPr/>
            <p:nvPr/>
          </p:nvSpPr>
          <p:spPr>
            <a:xfrm>
              <a:off x="5063658" y="2023616"/>
              <a:ext cx="2037384"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57;p56">
              <a:extLst>
                <a:ext uri="{FF2B5EF4-FFF2-40B4-BE49-F238E27FC236}">
                  <a16:creationId xmlns:a16="http://schemas.microsoft.com/office/drawing/2014/main" id="{2C55E798-FE2B-4688-AAFB-2A2024BF58FC}"/>
                </a:ext>
              </a:extLst>
            </p:cNvPr>
            <p:cNvSpPr/>
            <p:nvPr/>
          </p:nvSpPr>
          <p:spPr>
            <a:xfrm>
              <a:off x="5063657" y="2102331"/>
              <a:ext cx="1917056"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latin typeface="Algerian" panose="04020705040A02060702" pitchFamily="82" charset="0"/>
                </a:rPr>
                <a:t>client/server</a:t>
              </a:r>
              <a:endParaRPr sz="1800" dirty="0">
                <a:latin typeface="Algerian" panose="04020705040A02060702" pitchFamily="82" charset="0"/>
              </a:endParaRPr>
            </a:p>
          </p:txBody>
        </p:sp>
      </p:grpSp>
    </p:spTree>
    <p:extLst>
      <p:ext uri="{BB962C8B-B14F-4D97-AF65-F5344CB8AC3E}">
        <p14:creationId xmlns:p14="http://schemas.microsoft.com/office/powerpoint/2010/main" val="21561341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grpSp>
        <p:nvGrpSpPr>
          <p:cNvPr id="546" name="Google Shape;546;p36"/>
          <p:cNvGrpSpPr/>
          <p:nvPr/>
        </p:nvGrpSpPr>
        <p:grpSpPr>
          <a:xfrm>
            <a:off x="1994675" y="3248650"/>
            <a:ext cx="2392050" cy="586550"/>
            <a:chOff x="5489850" y="1719050"/>
            <a:chExt cx="2392050" cy="586550"/>
          </a:xfrm>
        </p:grpSpPr>
        <p:sp>
          <p:nvSpPr>
            <p:cNvPr id="547" name="Google Shape;547;p36"/>
            <p:cNvSpPr/>
            <p:nvPr/>
          </p:nvSpPr>
          <p:spPr>
            <a:xfrm>
              <a:off x="5577600" y="1775200"/>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6"/>
            <p:cNvSpPr/>
            <p:nvPr/>
          </p:nvSpPr>
          <p:spPr>
            <a:xfrm>
              <a:off x="5489850" y="1719050"/>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6"/>
          <p:cNvGrpSpPr/>
          <p:nvPr/>
        </p:nvGrpSpPr>
        <p:grpSpPr>
          <a:xfrm>
            <a:off x="1986275" y="1893750"/>
            <a:ext cx="2392050" cy="586550"/>
            <a:chOff x="5489850" y="1719050"/>
            <a:chExt cx="2392050" cy="586550"/>
          </a:xfrm>
        </p:grpSpPr>
        <p:sp>
          <p:nvSpPr>
            <p:cNvPr id="556" name="Google Shape;556;p36"/>
            <p:cNvSpPr/>
            <p:nvPr/>
          </p:nvSpPr>
          <p:spPr>
            <a:xfrm>
              <a:off x="5577600" y="1775200"/>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6"/>
            <p:cNvSpPr/>
            <p:nvPr/>
          </p:nvSpPr>
          <p:spPr>
            <a:xfrm>
              <a:off x="5489850" y="1719050"/>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 name="Google Shape;558;p36"/>
          <p:cNvSpPr/>
          <p:nvPr/>
        </p:nvSpPr>
        <p:spPr>
          <a:xfrm>
            <a:off x="4707075" y="3247613"/>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4723363" y="1840988"/>
            <a:ext cx="940826" cy="71693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txBox="1">
            <a:spLocks noGrp="1"/>
          </p:cNvSpPr>
          <p:nvPr>
            <p:ph type="title"/>
          </p:nvPr>
        </p:nvSpPr>
        <p:spPr>
          <a:xfrm>
            <a:off x="2240456" y="1985865"/>
            <a:ext cx="1883700" cy="40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About us</a:t>
            </a:r>
            <a:endParaRPr/>
          </a:p>
        </p:txBody>
      </p:sp>
      <p:sp>
        <p:nvSpPr>
          <p:cNvPr id="563" name="Google Shape;563;p36"/>
          <p:cNvSpPr txBox="1">
            <a:spLocks noGrp="1"/>
          </p:cNvSpPr>
          <p:nvPr>
            <p:ph type="subTitle" idx="1"/>
          </p:nvPr>
        </p:nvSpPr>
        <p:spPr>
          <a:xfrm>
            <a:off x="2079550" y="2426200"/>
            <a:ext cx="2229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564" name="Google Shape;564;p36"/>
          <p:cNvSpPr txBox="1">
            <a:spLocks noGrp="1"/>
          </p:cNvSpPr>
          <p:nvPr>
            <p:ph type="title" idx="2"/>
          </p:nvPr>
        </p:nvSpPr>
        <p:spPr>
          <a:xfrm rot="1296">
            <a:off x="4795982" y="3370397"/>
            <a:ext cx="795600" cy="59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66" name="Google Shape;566;p36"/>
          <p:cNvSpPr txBox="1">
            <a:spLocks noGrp="1"/>
          </p:cNvSpPr>
          <p:nvPr>
            <p:ph type="title" idx="4"/>
          </p:nvPr>
        </p:nvSpPr>
        <p:spPr>
          <a:xfrm>
            <a:off x="2242402" y="3341825"/>
            <a:ext cx="1879800" cy="40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services</a:t>
            </a:r>
            <a:endParaRPr/>
          </a:p>
        </p:txBody>
      </p:sp>
      <p:sp>
        <p:nvSpPr>
          <p:cNvPr id="567" name="Google Shape;567;p36"/>
          <p:cNvSpPr txBox="1">
            <a:spLocks noGrp="1"/>
          </p:cNvSpPr>
          <p:nvPr>
            <p:ph type="subTitle" idx="5"/>
          </p:nvPr>
        </p:nvSpPr>
        <p:spPr>
          <a:xfrm>
            <a:off x="2087410" y="3782550"/>
            <a:ext cx="2229600" cy="53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hlink"/>
              </a:buClr>
              <a:buSzPts val="1100"/>
              <a:buFont typeface="Arial"/>
              <a:buNone/>
            </a:pPr>
            <a:r>
              <a:rPr lang="en"/>
              <a:t>You can describe the topic of the section here</a:t>
            </a:r>
            <a:endParaRPr/>
          </a:p>
        </p:txBody>
      </p:sp>
      <p:sp>
        <p:nvSpPr>
          <p:cNvPr id="572" name="Google Shape;572;p36"/>
          <p:cNvSpPr txBox="1">
            <a:spLocks noGrp="1"/>
          </p:cNvSpPr>
          <p:nvPr>
            <p:ph type="title" idx="13"/>
          </p:nvPr>
        </p:nvSpPr>
        <p:spPr>
          <a:xfrm rot="1296">
            <a:off x="4795981" y="1964342"/>
            <a:ext cx="795600" cy="59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74" name="Google Shape;574;p36"/>
          <p:cNvSpPr txBox="1">
            <a:spLocks noGrp="1"/>
          </p:cNvSpPr>
          <p:nvPr>
            <p:ph type="title" idx="15"/>
          </p:nvPr>
        </p:nvSpPr>
        <p:spPr>
          <a:xfrm>
            <a:off x="786745" y="942292"/>
            <a:ext cx="7704000" cy="5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Copperplate Gothic Bold" panose="020E0705020206020404" pitchFamily="34" charset="0"/>
              </a:rPr>
              <a:t>COMPUTER</a:t>
            </a:r>
            <a:r>
              <a:rPr lang="en-US" dirty="0">
                <a:solidFill>
                  <a:schemeClr val="lt1"/>
                </a:solidFill>
                <a:latin typeface="Copperplate Gothic Bold" panose="020E0705020206020404" pitchFamily="34" charset="0"/>
              </a:rPr>
              <a:t> NETWORK</a:t>
            </a:r>
            <a:endParaRPr dirty="0">
              <a:solidFill>
                <a:schemeClr val="lt1"/>
              </a:solidFill>
              <a:latin typeface="Copperplate Gothic Bold" panose="020E0705020206020404" pitchFamily="34" charset="0"/>
            </a:endParaRPr>
          </a:p>
        </p:txBody>
      </p:sp>
      <p:pic>
        <p:nvPicPr>
          <p:cNvPr id="4" name="圖片 3">
            <a:extLst>
              <a:ext uri="{FF2B5EF4-FFF2-40B4-BE49-F238E27FC236}">
                <a16:creationId xmlns:a16="http://schemas.microsoft.com/office/drawing/2014/main" id="{CFA2E70D-FAD0-4D1A-AE46-00FF47B87FC1}"/>
              </a:ext>
            </a:extLst>
          </p:cNvPr>
          <p:cNvPicPr>
            <a:picLocks noChangeAspect="1"/>
          </p:cNvPicPr>
          <p:nvPr/>
        </p:nvPicPr>
        <p:blipFill>
          <a:blip r:embed="rId3"/>
          <a:stretch>
            <a:fillRect/>
          </a:stretch>
        </p:blipFill>
        <p:spPr>
          <a:xfrm>
            <a:off x="1687097" y="1655265"/>
            <a:ext cx="5517550" cy="2831221"/>
          </a:xfrm>
          <a:prstGeom prst="rect">
            <a:avLst/>
          </a:prstGeom>
        </p:spPr>
      </p:pic>
    </p:spTree>
    <p:extLst>
      <p:ext uri="{BB962C8B-B14F-4D97-AF65-F5344CB8AC3E}">
        <p14:creationId xmlns:p14="http://schemas.microsoft.com/office/powerpoint/2010/main" val="23125532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10" name="Google Shape;610;p38"/>
          <p:cNvSpPr txBox="1">
            <a:spLocks noGrp="1"/>
          </p:cNvSpPr>
          <p:nvPr>
            <p:ph type="subTitle" idx="1"/>
          </p:nvPr>
        </p:nvSpPr>
        <p:spPr>
          <a:xfrm>
            <a:off x="1041215" y="1767054"/>
            <a:ext cx="5633238" cy="2190896"/>
          </a:xfrm>
          <a:prstGeom prst="rect">
            <a:avLst/>
          </a:prstGeom>
        </p:spPr>
        <p:txBody>
          <a:bodyPr spcFirstLastPara="1" wrap="square" lIns="91425" tIns="91425" rIns="91425" bIns="91425" anchor="t" anchorCtr="0">
            <a:noAutofit/>
          </a:bodyPr>
          <a:lstStyle/>
          <a:p>
            <a:pPr algn="l"/>
            <a:endParaRPr lang="en-US" altLang="zh-TW" b="1" dirty="0">
              <a:solidFill>
                <a:schemeClr val="tx1"/>
              </a:solidFill>
              <a:latin typeface="Copperplate Gothic Bold" panose="020E0705020206020404" pitchFamily="34" charset="0"/>
            </a:endParaRPr>
          </a:p>
          <a:p>
            <a:pPr algn="l"/>
            <a:r>
              <a:rPr lang="en-US" altLang="zh-TW" sz="1600" b="1" dirty="0">
                <a:solidFill>
                  <a:schemeClr val="tx1"/>
                </a:solidFill>
                <a:latin typeface="Book Antiqua" panose="02040602050305030304" pitchFamily="18" charset="0"/>
              </a:rPr>
              <a:t>Computer networking </a:t>
            </a:r>
            <a:r>
              <a:rPr lang="en-US" altLang="zh-TW" sz="1600" dirty="0">
                <a:solidFill>
                  <a:schemeClr val="tx1"/>
                </a:solidFill>
                <a:latin typeface="Book Antiqua" panose="02040602050305030304" pitchFamily="18" charset="0"/>
              </a:rPr>
              <a:t>refers to interconnected computing devices that can exchange data and share resources with each other. These interconnections are made up of </a:t>
            </a:r>
            <a:r>
              <a:rPr lang="en-US" altLang="zh-TW" sz="1600" dirty="0">
                <a:solidFill>
                  <a:schemeClr val="tx1"/>
                </a:solidFill>
                <a:latin typeface="Book Antiqua" panose="02040602050305030304" pitchFamily="18" charset="0"/>
                <a:hlinkClick r:id="rId3" tooltip="Telecommunication network">
                  <a:extLst>
                    <a:ext uri="{A12FA001-AC4F-418D-AE19-62706E023703}">
                      <ahyp:hlinkClr xmlns:ahyp="http://schemas.microsoft.com/office/drawing/2018/hyperlinkcolor" val="tx"/>
                    </a:ext>
                  </a:extLst>
                </a:hlinkClick>
              </a:rPr>
              <a:t>telecommunication network</a:t>
            </a:r>
            <a:r>
              <a:rPr lang="en-US" altLang="zh-TW" sz="1600" dirty="0">
                <a:solidFill>
                  <a:schemeClr val="tx1"/>
                </a:solidFill>
                <a:latin typeface="Book Antiqua" panose="02040602050305030304" pitchFamily="18" charset="0"/>
              </a:rPr>
              <a:t> technologies</a:t>
            </a:r>
          </a:p>
        </p:txBody>
      </p:sp>
    </p:spTree>
    <p:extLst>
      <p:ext uri="{BB962C8B-B14F-4D97-AF65-F5344CB8AC3E}">
        <p14:creationId xmlns:p14="http://schemas.microsoft.com/office/powerpoint/2010/main" val="1860572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530"/>
        <p:cNvGrpSpPr/>
        <p:nvPr/>
      </p:nvGrpSpPr>
      <p:grpSpPr>
        <a:xfrm>
          <a:off x="0" y="0"/>
          <a:ext cx="0" cy="0"/>
          <a:chOff x="0" y="0"/>
          <a:chExt cx="0" cy="0"/>
        </a:xfrm>
      </p:grpSpPr>
      <p:sp>
        <p:nvSpPr>
          <p:cNvPr id="531" name="Google Shape;531;p35"/>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a:solidFill>
                  <a:schemeClr val="tx1"/>
                </a:solidFill>
                <a:latin typeface="Copperplate Gothic Bold" panose="020E0705020206020404" pitchFamily="34" charset="0"/>
              </a:rPr>
              <a:t>AGENDA</a:t>
            </a:r>
            <a:endParaRPr sz="2800" dirty="0">
              <a:solidFill>
                <a:schemeClr val="tx1"/>
              </a:solidFill>
              <a:latin typeface="Copperplate Gothic Bold" panose="020E0705020206020404" pitchFamily="34" charset="0"/>
            </a:endParaRPr>
          </a:p>
        </p:txBody>
      </p:sp>
      <p:sp>
        <p:nvSpPr>
          <p:cNvPr id="534" name="Google Shape;534;p35"/>
          <p:cNvSpPr txBox="1"/>
          <p:nvPr/>
        </p:nvSpPr>
        <p:spPr>
          <a:xfrm>
            <a:off x="1022675" y="4141800"/>
            <a:ext cx="3282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Cabin"/>
                <a:ea typeface="Cabin"/>
                <a:cs typeface="Cabin"/>
                <a:sym typeface="Cabin"/>
              </a:rPr>
              <a:t>For more info:</a:t>
            </a:r>
            <a:br>
              <a:rPr lang="en" sz="800" b="1">
                <a:solidFill>
                  <a:schemeClr val="dk1"/>
                </a:solidFill>
                <a:latin typeface="Cabin"/>
                <a:ea typeface="Cabin"/>
                <a:cs typeface="Cabin"/>
                <a:sym typeface="Cabin"/>
              </a:rPr>
            </a:br>
            <a:r>
              <a:rPr lang="en" sz="1000" b="1">
                <a:solidFill>
                  <a:schemeClr val="lt2"/>
                </a:solidFill>
                <a:uFill>
                  <a:noFill/>
                </a:uFill>
                <a:latin typeface="Cabin"/>
                <a:ea typeface="Cabin"/>
                <a:cs typeface="Cabin"/>
                <a:sym typeface="Cabin"/>
                <a:hlinkClick r:id="rId3">
                  <a:extLst>
                    <a:ext uri="{A12FA001-AC4F-418D-AE19-62706E023703}">
                      <ahyp:hlinkClr xmlns:ahyp="http://schemas.microsoft.com/office/drawing/2018/hyperlinkcolor" val="tx"/>
                    </a:ext>
                  </a:extLst>
                </a:hlinkClick>
              </a:rPr>
              <a:t>SLIDESGO </a:t>
            </a:r>
            <a:r>
              <a:rPr lang="en" sz="1000" b="1">
                <a:solidFill>
                  <a:schemeClr val="lt2"/>
                </a:solidFill>
                <a:latin typeface="Cabin"/>
                <a:ea typeface="Cabin"/>
                <a:cs typeface="Cabin"/>
                <a:sym typeface="Cabin"/>
              </a:rPr>
              <a:t>| </a:t>
            </a:r>
            <a:r>
              <a:rPr lang="en" sz="1000" b="1">
                <a:solidFill>
                  <a:schemeClr val="lt2"/>
                </a:solidFill>
                <a:uFill>
                  <a:noFill/>
                </a:uFill>
                <a:latin typeface="Cabin"/>
                <a:ea typeface="Cabin"/>
                <a:cs typeface="Cabin"/>
                <a:sym typeface="Cabin"/>
                <a:hlinkClick r:id="rId4">
                  <a:extLst>
                    <a:ext uri="{A12FA001-AC4F-418D-AE19-62706E023703}">
                      <ahyp:hlinkClr xmlns:ahyp="http://schemas.microsoft.com/office/drawing/2018/hyperlinkcolor" val="tx"/>
                    </a:ext>
                  </a:extLst>
                </a:hlinkClick>
              </a:rPr>
              <a:t>SLIDESGO SCHOOL</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5">
                  <a:extLst>
                    <a:ext uri="{A12FA001-AC4F-418D-AE19-62706E023703}">
                      <ahyp:hlinkClr xmlns:ahyp="http://schemas.microsoft.com/office/drawing/2018/hyperlinkcolor" val="tx"/>
                    </a:ext>
                  </a:extLst>
                </a:hlinkClick>
              </a:rPr>
              <a:t>FAQ</a:t>
            </a:r>
            <a:r>
              <a:rPr lang="en" sz="1000" b="1">
                <a:solidFill>
                  <a:schemeClr val="lt2"/>
                </a:solidFill>
                <a:latin typeface="Cabin"/>
                <a:ea typeface="Cabin"/>
                <a:cs typeface="Cabin"/>
                <a:sym typeface="Cabin"/>
              </a:rPr>
              <a:t>s</a:t>
            </a:r>
            <a:endParaRPr sz="1000" b="1">
              <a:solidFill>
                <a:schemeClr val="lt2"/>
              </a:solidFill>
              <a:latin typeface="Cabin"/>
              <a:ea typeface="Cabin"/>
              <a:cs typeface="Cabin"/>
              <a:sym typeface="Cabin"/>
            </a:endParaRPr>
          </a:p>
        </p:txBody>
      </p:sp>
      <p:sp>
        <p:nvSpPr>
          <p:cNvPr id="535" name="Google Shape;535;p35"/>
          <p:cNvSpPr txBox="1"/>
          <p:nvPr/>
        </p:nvSpPr>
        <p:spPr>
          <a:xfrm>
            <a:off x="4838548" y="4141800"/>
            <a:ext cx="3282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Cabin"/>
                <a:ea typeface="Cabin"/>
                <a:cs typeface="Cabin"/>
                <a:sym typeface="Cabin"/>
              </a:rPr>
              <a:t>You can visit our sister projects:</a:t>
            </a:r>
            <a:br>
              <a:rPr lang="en" sz="800" b="1">
                <a:solidFill>
                  <a:schemeClr val="dk1"/>
                </a:solidFill>
                <a:latin typeface="Cabin"/>
                <a:ea typeface="Cabin"/>
                <a:cs typeface="Cabin"/>
                <a:sym typeface="Cabin"/>
              </a:rPr>
            </a:br>
            <a:r>
              <a:rPr lang="en" sz="1000" b="1">
                <a:solidFill>
                  <a:schemeClr val="lt2"/>
                </a:solidFill>
                <a:uFill>
                  <a:noFill/>
                </a:uFill>
                <a:latin typeface="Cabin"/>
                <a:ea typeface="Cabin"/>
                <a:cs typeface="Cabin"/>
                <a:sym typeface="Cabin"/>
                <a:hlinkClick r:id="rId6">
                  <a:extLst>
                    <a:ext uri="{A12FA001-AC4F-418D-AE19-62706E023703}">
                      <ahyp:hlinkClr xmlns:ahyp="http://schemas.microsoft.com/office/drawing/2018/hyperlinkcolor" val="tx"/>
                    </a:ext>
                  </a:extLst>
                </a:hlinkClick>
              </a:rPr>
              <a:t>FREEPIK</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7">
                  <a:extLst>
                    <a:ext uri="{A12FA001-AC4F-418D-AE19-62706E023703}">
                      <ahyp:hlinkClr xmlns:ahyp="http://schemas.microsoft.com/office/drawing/2018/hyperlinkcolor" val="tx"/>
                    </a:ext>
                  </a:extLst>
                </a:hlinkClick>
              </a:rPr>
              <a:t>FLATICON</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8">
                  <a:extLst>
                    <a:ext uri="{A12FA001-AC4F-418D-AE19-62706E023703}">
                      <ahyp:hlinkClr xmlns:ahyp="http://schemas.microsoft.com/office/drawing/2018/hyperlinkcolor" val="tx"/>
                    </a:ext>
                  </a:extLst>
                </a:hlinkClick>
              </a:rPr>
              <a:t>STORYSET</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9">
                  <a:extLst>
                    <a:ext uri="{A12FA001-AC4F-418D-AE19-62706E023703}">
                      <ahyp:hlinkClr xmlns:ahyp="http://schemas.microsoft.com/office/drawing/2018/hyperlinkcolor" val="tx"/>
                    </a:ext>
                  </a:extLst>
                </a:hlinkClick>
              </a:rPr>
              <a:t>WEPIK </a:t>
            </a:r>
            <a:r>
              <a:rPr lang="en" sz="1000" b="1">
                <a:solidFill>
                  <a:schemeClr val="lt2"/>
                </a:solidFill>
                <a:latin typeface="Cabin"/>
                <a:ea typeface="Cabin"/>
                <a:cs typeface="Cabin"/>
                <a:sym typeface="Cabin"/>
              </a:rPr>
              <a:t>| </a:t>
            </a:r>
            <a:r>
              <a:rPr lang="en" sz="1000" b="1">
                <a:solidFill>
                  <a:schemeClr val="lt2"/>
                </a:solidFill>
                <a:uFill>
                  <a:noFill/>
                </a:uFill>
                <a:latin typeface="Cabin"/>
                <a:ea typeface="Cabin"/>
                <a:cs typeface="Cabin"/>
                <a:sym typeface="Cabin"/>
                <a:hlinkClick r:id="rId10">
                  <a:extLst>
                    <a:ext uri="{A12FA001-AC4F-418D-AE19-62706E023703}">
                      <ahyp:hlinkClr xmlns:ahyp="http://schemas.microsoft.com/office/drawing/2018/hyperlinkcolor" val="tx"/>
                    </a:ext>
                  </a:extLst>
                </a:hlinkClick>
              </a:rPr>
              <a:t>VIDEVO</a:t>
            </a:r>
            <a:endParaRPr sz="1000" b="1">
              <a:solidFill>
                <a:schemeClr val="lt2"/>
              </a:solidFill>
              <a:latin typeface="Cabin"/>
              <a:ea typeface="Cabin"/>
              <a:cs typeface="Cabin"/>
              <a:sym typeface="Cabin"/>
            </a:endParaRPr>
          </a:p>
          <a:p>
            <a:pPr marL="0" lvl="0" indent="0" algn="ctr" rtl="0">
              <a:spcBef>
                <a:spcPts val="0"/>
              </a:spcBef>
              <a:spcAft>
                <a:spcPts val="0"/>
              </a:spcAft>
              <a:buNone/>
            </a:pPr>
            <a:endParaRPr sz="1000" b="1">
              <a:solidFill>
                <a:schemeClr val="dk1"/>
              </a:solidFill>
              <a:latin typeface="Cabin"/>
              <a:ea typeface="Cabin"/>
              <a:cs typeface="Cabin"/>
              <a:sym typeface="Cabin"/>
            </a:endParaRPr>
          </a:p>
        </p:txBody>
      </p:sp>
      <p:grpSp>
        <p:nvGrpSpPr>
          <p:cNvPr id="536" name="Google Shape;536;p35"/>
          <p:cNvGrpSpPr/>
          <p:nvPr/>
        </p:nvGrpSpPr>
        <p:grpSpPr>
          <a:xfrm rot="-468992">
            <a:off x="7950335" y="3261184"/>
            <a:ext cx="753527" cy="833245"/>
            <a:chOff x="1191357" y="3451057"/>
            <a:chExt cx="597555" cy="660773"/>
          </a:xfrm>
        </p:grpSpPr>
        <p:sp>
          <p:nvSpPr>
            <p:cNvPr id="537" name="Google Shape;537;p35"/>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5"/>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5"/>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5"/>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矩形 1">
            <a:extLst>
              <a:ext uri="{FF2B5EF4-FFF2-40B4-BE49-F238E27FC236}">
                <a16:creationId xmlns:a16="http://schemas.microsoft.com/office/drawing/2014/main" id="{06909704-9243-4CC9-B727-901DCAEFACC2}"/>
              </a:ext>
            </a:extLst>
          </p:cNvPr>
          <p:cNvSpPr/>
          <p:nvPr/>
        </p:nvSpPr>
        <p:spPr>
          <a:xfrm>
            <a:off x="1556736" y="1584183"/>
            <a:ext cx="6138000" cy="2462213"/>
          </a:xfrm>
          <a:prstGeom prst="rect">
            <a:avLst/>
          </a:prstGeom>
          <a:solidFill>
            <a:schemeClr val="accent2"/>
          </a:solidFill>
        </p:spPr>
        <p:txBody>
          <a:bodyPr wrap="square">
            <a:spAutoFit/>
          </a:bodyPr>
          <a:lstStyle/>
          <a:p>
            <a:pPr marL="171450" indent="-171450">
              <a:buFont typeface="Wingdings" panose="05000000000000000000" pitchFamily="2" charset="2"/>
              <a:buChar char="Ø"/>
            </a:pPr>
            <a:r>
              <a:rPr lang="en-US" altLang="zh-TW" sz="1600" dirty="0">
                <a:solidFill>
                  <a:schemeClr val="tx1"/>
                </a:solidFill>
                <a:latin typeface="Copperplate Gothic Bold" panose="020E0705020206020404" pitchFamily="34" charset="0"/>
              </a:rPr>
              <a:t>Computer network</a:t>
            </a:r>
          </a:p>
          <a:p>
            <a:pPr marL="742950" lvl="2" indent="-285750">
              <a:spcBef>
                <a:spcPts val="1200"/>
              </a:spcBef>
              <a:buFont typeface="Wingdings" panose="05000000000000000000" pitchFamily="2" charset="2"/>
              <a:buChar char="Ø"/>
            </a:pPr>
            <a:r>
              <a:rPr lang="en-US" altLang="zh-TW" sz="1600" dirty="0">
                <a:solidFill>
                  <a:schemeClr val="tx1"/>
                </a:solidFill>
                <a:latin typeface="Copperplate Gothic Bold" panose="020E0705020206020404" pitchFamily="34" charset="0"/>
              </a:rPr>
              <a:t>WAN,MAN,LAN,PAN </a:t>
            </a:r>
          </a:p>
          <a:p>
            <a:pPr marL="171450" indent="-171450">
              <a:buFont typeface="Wingdings" panose="05000000000000000000" pitchFamily="2" charset="2"/>
              <a:buChar char="Ø"/>
            </a:pPr>
            <a:r>
              <a:rPr lang="en-US" altLang="zh-TW" sz="1600" dirty="0">
                <a:solidFill>
                  <a:schemeClr val="tx1"/>
                </a:solidFill>
                <a:latin typeface="Copperplate Gothic Bold" panose="020E0705020206020404" pitchFamily="34" charset="0"/>
              </a:rPr>
              <a:t>Hardware</a:t>
            </a:r>
          </a:p>
          <a:p>
            <a:pPr marL="285750" lvl="1" indent="-285750">
              <a:buFont typeface="Wingdings" panose="05000000000000000000" pitchFamily="2" charset="2"/>
              <a:buChar char="Ø"/>
            </a:pPr>
            <a:r>
              <a:rPr lang="en-US" altLang="zh-TW" sz="1600" dirty="0">
                <a:solidFill>
                  <a:schemeClr val="tx1"/>
                </a:solidFill>
                <a:latin typeface="Copperplate Gothic Bold" panose="020E0705020206020404" pitchFamily="34" charset="0"/>
              </a:rPr>
              <a:t>Network connecting devices</a:t>
            </a:r>
          </a:p>
          <a:p>
            <a:pPr marL="285750" lvl="1" indent="-285750">
              <a:buFont typeface="Wingdings" panose="05000000000000000000" pitchFamily="2" charset="2"/>
              <a:buChar char="Ø"/>
            </a:pPr>
            <a:r>
              <a:rPr lang="en-US" altLang="zh-TW" sz="1600" dirty="0">
                <a:solidFill>
                  <a:schemeClr val="tx1"/>
                </a:solidFill>
                <a:latin typeface="Copperplate Gothic Bold" panose="020E0705020206020404" pitchFamily="34" charset="0"/>
              </a:rPr>
              <a:t>Network topology </a:t>
            </a:r>
          </a:p>
          <a:p>
            <a:pPr marL="171450" indent="-171450">
              <a:buFont typeface="Wingdings" panose="05000000000000000000" pitchFamily="2" charset="2"/>
              <a:buChar char="Ø"/>
            </a:pPr>
            <a:r>
              <a:rPr lang="en-US" altLang="zh-TW" sz="1600" dirty="0">
                <a:solidFill>
                  <a:schemeClr val="tx1"/>
                </a:solidFill>
                <a:latin typeface="Copperplate Gothic Bold" panose="020E0705020206020404" pitchFamily="34" charset="0"/>
              </a:rPr>
              <a:t>Software</a:t>
            </a:r>
          </a:p>
          <a:p>
            <a:pPr marL="285750" lvl="1" indent="-285750">
              <a:buFont typeface="Wingdings" panose="05000000000000000000" pitchFamily="2" charset="2"/>
              <a:buChar char="Ø"/>
            </a:pPr>
            <a:r>
              <a:rPr lang="en-US" altLang="zh-TW" sz="1600" dirty="0">
                <a:solidFill>
                  <a:schemeClr val="tx1"/>
                </a:solidFill>
                <a:latin typeface="Copperplate Gothic Bold" panose="020E0705020206020404" pitchFamily="34" charset="0"/>
              </a:rPr>
              <a:t>OSI MODEL</a:t>
            </a:r>
          </a:p>
          <a:p>
            <a:pPr marL="285750" lvl="1" indent="-285750">
              <a:buFont typeface="Wingdings" panose="05000000000000000000" pitchFamily="2" charset="2"/>
              <a:buChar char="Ø"/>
            </a:pPr>
            <a:r>
              <a:rPr lang="en-US" altLang="zh-TW" sz="1600" dirty="0">
                <a:solidFill>
                  <a:schemeClr val="tx1"/>
                </a:solidFill>
                <a:latin typeface="Copperplate Gothic Bold" panose="020E0705020206020404" pitchFamily="34" charset="0"/>
              </a:rPr>
              <a:t>TCP/IP protocol</a:t>
            </a:r>
          </a:p>
          <a:p>
            <a:pPr marL="171450" indent="-171450">
              <a:buFont typeface="Wingdings" panose="05000000000000000000" pitchFamily="2" charset="2"/>
              <a:buChar char="Ø"/>
            </a:pPr>
            <a:r>
              <a:rPr lang="en-US" altLang="zh-TW" sz="1600" dirty="0">
                <a:solidFill>
                  <a:schemeClr val="tx1"/>
                </a:solidFill>
                <a:latin typeface="Copperplate Gothic Bold" panose="020E0705020206020404" pitchFamily="34" charset="0"/>
              </a:rPr>
              <a:t>Windows Networking Commands</a:t>
            </a:r>
            <a:endParaRPr lang="zh-TW" altLang="en-US" sz="1600" dirty="0">
              <a:solidFill>
                <a:schemeClr val="tx1"/>
              </a:solidFill>
              <a:latin typeface="Copperplate Gothic Bold" panose="020E07050202060204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2169725"/>
            <a:ext cx="3123078" cy="1105100"/>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Wide-Area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24919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46" name="Google Shape;646;p39"/>
          <p:cNvSpPr/>
          <p:nvPr/>
        </p:nvSpPr>
        <p:spPr>
          <a:xfrm rot="-9675424">
            <a:off x="7784951" y="824624"/>
            <a:ext cx="91093" cy="90892"/>
          </a:xfrm>
          <a:custGeom>
            <a:avLst/>
            <a:gdLst/>
            <a:ahLst/>
            <a:cxnLst/>
            <a:rect l="l" t="t" r="r" b="b"/>
            <a:pathLst>
              <a:path w="1811" h="1807" extrusionOk="0">
                <a:moveTo>
                  <a:pt x="961" y="31"/>
                </a:moveTo>
                <a:cubicBezTo>
                  <a:pt x="1442" y="64"/>
                  <a:pt x="1810" y="478"/>
                  <a:pt x="1777" y="959"/>
                </a:cubicBezTo>
                <a:cubicBezTo>
                  <a:pt x="1747" y="1440"/>
                  <a:pt x="1329" y="1806"/>
                  <a:pt x="848" y="1773"/>
                </a:cubicBezTo>
                <a:cubicBezTo>
                  <a:pt x="369" y="1740"/>
                  <a:pt x="1" y="1327"/>
                  <a:pt x="34" y="846"/>
                </a:cubicBezTo>
                <a:cubicBezTo>
                  <a:pt x="64" y="365"/>
                  <a:pt x="482" y="1"/>
                  <a:pt x="961" y="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標題 2">
            <a:extLst>
              <a:ext uri="{FF2B5EF4-FFF2-40B4-BE49-F238E27FC236}">
                <a16:creationId xmlns:a16="http://schemas.microsoft.com/office/drawing/2014/main" id="{90A43716-E8DA-4A09-A7E0-143D28B73A23}"/>
              </a:ext>
            </a:extLst>
          </p:cNvPr>
          <p:cNvSpPr>
            <a:spLocks noGrp="1"/>
          </p:cNvSpPr>
          <p:nvPr>
            <p:ph type="title"/>
          </p:nvPr>
        </p:nvSpPr>
        <p:spPr>
          <a:xfrm>
            <a:off x="579836" y="1763485"/>
            <a:ext cx="7704000" cy="564300"/>
          </a:xfrm>
        </p:spPr>
        <p:txBody>
          <a:bodyPr/>
          <a:lstStyle/>
          <a:p>
            <a:r>
              <a:rPr lang="en-US" altLang="zh-TW" dirty="0">
                <a:solidFill>
                  <a:schemeClr val="bg1"/>
                </a:solidFill>
                <a:latin typeface="Copperplate Gothic Bold" panose="020E0705020206020404" pitchFamily="34" charset="0"/>
              </a:rPr>
              <a:t>WAN</a:t>
            </a:r>
            <a:r>
              <a:rPr lang="en-US" altLang="zh-TW" dirty="0">
                <a:latin typeface="Copperplate Gothic Bold" panose="020E0705020206020404" pitchFamily="34" charset="0"/>
              </a:rPr>
              <a:t> (Wide-Area Network)</a:t>
            </a:r>
            <a:endParaRPr lang="zh-TW" altLang="en-US" dirty="0">
              <a:latin typeface="Copperplate Gothic Bold" panose="020E0705020206020404" pitchFamily="34" charset="0"/>
            </a:endParaRPr>
          </a:p>
        </p:txBody>
      </p:sp>
      <p:sp>
        <p:nvSpPr>
          <p:cNvPr id="37" name="標題 2">
            <a:extLst>
              <a:ext uri="{FF2B5EF4-FFF2-40B4-BE49-F238E27FC236}">
                <a16:creationId xmlns:a16="http://schemas.microsoft.com/office/drawing/2014/main" id="{759A4A64-538D-44AE-B494-AFD286021C45}"/>
              </a:ext>
            </a:extLst>
          </p:cNvPr>
          <p:cNvSpPr txBox="1">
            <a:spLocks/>
          </p:cNvSpPr>
          <p:nvPr/>
        </p:nvSpPr>
        <p:spPr>
          <a:xfrm>
            <a:off x="2443120" y="2327785"/>
            <a:ext cx="4411543" cy="157211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30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just"/>
            <a:r>
              <a:rPr lang="en-US" altLang="zh-TW" sz="1600" b="0" dirty="0">
                <a:latin typeface="Book Antiqua" panose="02040602050305030304" pitchFamily="18" charset="0"/>
              </a:rPr>
              <a:t>A wide-area network is a type of computer network that spans a relatively large geographical area. A wan typically consists of two or more local-area networks (LANS).</a:t>
            </a:r>
            <a:endParaRPr lang="zh-TW" altLang="en-US" sz="1600" b="0" dirty="0">
              <a:latin typeface="Book Antiqua" panose="02040602050305030304" pitchFamily="18" charset="0"/>
            </a:endParaRPr>
          </a:p>
        </p:txBody>
      </p:sp>
      <p:sp>
        <p:nvSpPr>
          <p:cNvPr id="4" name="箭號: 向右 3">
            <a:extLst>
              <a:ext uri="{FF2B5EF4-FFF2-40B4-BE49-F238E27FC236}">
                <a16:creationId xmlns:a16="http://schemas.microsoft.com/office/drawing/2014/main" id="{D1962D56-0E64-42A0-8128-E4FF34C2305C}"/>
              </a:ext>
            </a:extLst>
          </p:cNvPr>
          <p:cNvSpPr/>
          <p:nvPr/>
        </p:nvSpPr>
        <p:spPr>
          <a:xfrm>
            <a:off x="1561821" y="2815716"/>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1995661"/>
            <a:ext cx="3123078" cy="1436048"/>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MAN/ Metropolitan Area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0401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15" name="標題 14">
            <a:extLst>
              <a:ext uri="{FF2B5EF4-FFF2-40B4-BE49-F238E27FC236}">
                <a16:creationId xmlns:a16="http://schemas.microsoft.com/office/drawing/2014/main" id="{E7BE56BA-5A9A-49CA-BBFB-D7E9ACD4A839}"/>
              </a:ext>
            </a:extLst>
          </p:cNvPr>
          <p:cNvSpPr>
            <a:spLocks noGrp="1"/>
          </p:cNvSpPr>
          <p:nvPr>
            <p:ph type="title"/>
          </p:nvPr>
        </p:nvSpPr>
        <p:spPr>
          <a:xfrm>
            <a:off x="626559" y="1172890"/>
            <a:ext cx="7704000" cy="564300"/>
          </a:xfrm>
        </p:spPr>
        <p:txBody>
          <a:bodyPr/>
          <a:lstStyle/>
          <a:p>
            <a:r>
              <a:rPr lang="en-US" altLang="zh-TW" dirty="0">
                <a:latin typeface="Copperplate Gothic Bold" panose="020E0705020206020404" pitchFamily="34" charset="0"/>
              </a:rPr>
              <a:t>Metropolitan Area Network /</a:t>
            </a:r>
            <a:br>
              <a:rPr lang="en-US" altLang="zh-TW" dirty="0">
                <a:latin typeface="Copperplate Gothic Bold" panose="020E0705020206020404" pitchFamily="34" charset="0"/>
              </a:rPr>
            </a:br>
            <a:r>
              <a:rPr lang="en-US" altLang="zh-TW" dirty="0">
                <a:latin typeface="Copperplate Gothic Bold" panose="020E0705020206020404" pitchFamily="34" charset="0"/>
              </a:rPr>
              <a:t>man </a:t>
            </a:r>
            <a:endParaRPr lang="zh-TW" altLang="en-US" dirty="0">
              <a:latin typeface="Copperplate Gothic Bold" panose="020E0705020206020404" pitchFamily="34" charset="0"/>
            </a:endParaRPr>
          </a:p>
        </p:txBody>
      </p:sp>
      <p:pic>
        <p:nvPicPr>
          <p:cNvPr id="17" name="圖片 16">
            <a:extLst>
              <a:ext uri="{FF2B5EF4-FFF2-40B4-BE49-F238E27FC236}">
                <a16:creationId xmlns:a16="http://schemas.microsoft.com/office/drawing/2014/main" id="{90E770F8-1492-4FBD-A0C9-F3F96B15C971}"/>
              </a:ext>
            </a:extLst>
          </p:cNvPr>
          <p:cNvPicPr>
            <a:picLocks noChangeAspect="1"/>
          </p:cNvPicPr>
          <p:nvPr/>
        </p:nvPicPr>
        <p:blipFill>
          <a:blip r:embed="rId3"/>
          <a:stretch>
            <a:fillRect/>
          </a:stretch>
        </p:blipFill>
        <p:spPr>
          <a:xfrm>
            <a:off x="1915567" y="1610376"/>
            <a:ext cx="5646588" cy="2864398"/>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3" name="標題 2">
            <a:extLst>
              <a:ext uri="{FF2B5EF4-FFF2-40B4-BE49-F238E27FC236}">
                <a16:creationId xmlns:a16="http://schemas.microsoft.com/office/drawing/2014/main" id="{4D57789C-9A5E-4E7B-9381-F69E66F04D8B}"/>
              </a:ext>
            </a:extLst>
          </p:cNvPr>
          <p:cNvSpPr>
            <a:spLocks noGrp="1"/>
          </p:cNvSpPr>
          <p:nvPr>
            <p:ph type="title"/>
          </p:nvPr>
        </p:nvSpPr>
        <p:spPr>
          <a:xfrm>
            <a:off x="659929" y="1537391"/>
            <a:ext cx="7704000" cy="564300"/>
          </a:xfrm>
        </p:spPr>
        <p:txBody>
          <a:bodyPr/>
          <a:lstStyle/>
          <a:p>
            <a:pPr fontAlgn="base"/>
            <a:r>
              <a:rPr lang="en-US" altLang="zh-TW" dirty="0"/>
              <a:t>Metropolitan Area Network </a:t>
            </a:r>
            <a:br>
              <a:rPr lang="en-US" altLang="zh-TW" dirty="0"/>
            </a:br>
            <a:r>
              <a:rPr lang="en-US" altLang="zh-TW" dirty="0">
                <a:solidFill>
                  <a:schemeClr val="bg1"/>
                </a:solidFill>
              </a:rPr>
              <a:t>(MAN) </a:t>
            </a:r>
            <a:endParaRPr lang="zh-TW" altLang="en-US" dirty="0"/>
          </a:p>
        </p:txBody>
      </p:sp>
      <p:sp>
        <p:nvSpPr>
          <p:cNvPr id="4" name="矩形 3">
            <a:extLst>
              <a:ext uri="{FF2B5EF4-FFF2-40B4-BE49-F238E27FC236}">
                <a16:creationId xmlns:a16="http://schemas.microsoft.com/office/drawing/2014/main" id="{A07237D0-72E9-4246-9602-17749AA9DA99}"/>
              </a:ext>
            </a:extLst>
          </p:cNvPr>
          <p:cNvSpPr/>
          <p:nvPr/>
        </p:nvSpPr>
        <p:spPr>
          <a:xfrm>
            <a:off x="2094108" y="2001574"/>
            <a:ext cx="5716669" cy="1600438"/>
          </a:xfrm>
          <a:prstGeom prst="rect">
            <a:avLst/>
          </a:prstGeom>
        </p:spPr>
        <p:txBody>
          <a:bodyPr wrap="square">
            <a:spAutoFit/>
          </a:bodyPr>
          <a:lstStyle/>
          <a:p>
            <a:pPr algn="just"/>
            <a:r>
              <a:rPr lang="en-US" altLang="zh-TW" dirty="0"/>
              <a:t>MAN or Metropolitan area Network covers a larger area than that of a LAN and smaller area as compared to WAN. It links two or more distant computers that may be located in the same city or in other cities. It has a wide geographic scope and could be an ISP (Internet Service Provider). Customers who require high-speed connectivity can use MAN. MAN speeds vary in units of Mbps. Designing and maintaining a metropolitan area network is challenging.</a:t>
            </a:r>
            <a:endParaRPr lang="zh-TW" altLang="en-US" dirty="0"/>
          </a:p>
        </p:txBody>
      </p:sp>
      <p:sp>
        <p:nvSpPr>
          <p:cNvPr id="2" name="箭號: 向右 3">
            <a:extLst>
              <a:ext uri="{FF2B5EF4-FFF2-40B4-BE49-F238E27FC236}">
                <a16:creationId xmlns:a16="http://schemas.microsoft.com/office/drawing/2014/main" id="{E1374979-7BE7-3871-D75A-6577F0CC9C59}"/>
              </a:ext>
            </a:extLst>
          </p:cNvPr>
          <p:cNvSpPr/>
          <p:nvPr/>
        </p:nvSpPr>
        <p:spPr>
          <a:xfrm>
            <a:off x="1333223" y="2481174"/>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1995661"/>
            <a:ext cx="3123078" cy="1436048"/>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LAN/ Local Area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62427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pic>
        <p:nvPicPr>
          <p:cNvPr id="5" name="圖片 4">
            <a:extLst>
              <a:ext uri="{FF2B5EF4-FFF2-40B4-BE49-F238E27FC236}">
                <a16:creationId xmlns:a16="http://schemas.microsoft.com/office/drawing/2014/main" id="{15668996-0B81-47E9-9948-DDA283110015}"/>
              </a:ext>
            </a:extLst>
          </p:cNvPr>
          <p:cNvPicPr>
            <a:picLocks noChangeAspect="1"/>
          </p:cNvPicPr>
          <p:nvPr/>
        </p:nvPicPr>
        <p:blipFill>
          <a:blip r:embed="rId3"/>
          <a:stretch>
            <a:fillRect/>
          </a:stretch>
        </p:blipFill>
        <p:spPr>
          <a:xfrm>
            <a:off x="1082373" y="1228290"/>
            <a:ext cx="6979253" cy="268692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3" name="標題 2">
            <a:extLst>
              <a:ext uri="{FF2B5EF4-FFF2-40B4-BE49-F238E27FC236}">
                <a16:creationId xmlns:a16="http://schemas.microsoft.com/office/drawing/2014/main" id="{84F64FB2-0F27-45E6-8ED8-B66B2A50ED06}"/>
              </a:ext>
            </a:extLst>
          </p:cNvPr>
          <p:cNvSpPr>
            <a:spLocks noGrp="1"/>
          </p:cNvSpPr>
          <p:nvPr>
            <p:ph type="title"/>
          </p:nvPr>
        </p:nvSpPr>
        <p:spPr>
          <a:xfrm>
            <a:off x="1914727" y="1937019"/>
            <a:ext cx="6188058" cy="2374677"/>
          </a:xfrm>
        </p:spPr>
        <p:txBody>
          <a:bodyPr/>
          <a:lstStyle/>
          <a:p>
            <a:pPr algn="just"/>
            <a:r>
              <a:rPr lang="en-US" altLang="zh-TW" sz="1200" dirty="0"/>
              <a:t>The LAN, or local area network, links network components so that workstations and personal computers can exchange information, resources, and software. The TCP/IP protocol's private addressing scheme is used to connect the collection of computers and devices together via a switch or stack of switches. On the local network, private addresses are distinct from those of other computers. At the edge of a LAN, routers are located, linking them to the broader </a:t>
            </a:r>
            <a:r>
              <a:rPr lang="en-US" altLang="zh-TW" sz="1200" dirty="0" err="1"/>
              <a:t>WAN.Due</a:t>
            </a:r>
            <a:r>
              <a:rPr lang="en-US" altLang="zh-TW" sz="1200" dirty="0"/>
              <a:t> to the small number of connected computers, data transfers relatively quickly. The connections must by definition be made using reasonably cheap and fast technology (Such as hubs, network adapters, and Ethernet cables). LANs only reach a few locations due to their tiny size.</a:t>
            </a:r>
            <a:endParaRPr lang="zh-TW" altLang="en-US" sz="1200" dirty="0"/>
          </a:p>
        </p:txBody>
      </p:sp>
      <p:sp>
        <p:nvSpPr>
          <p:cNvPr id="41" name="標題 2">
            <a:extLst>
              <a:ext uri="{FF2B5EF4-FFF2-40B4-BE49-F238E27FC236}">
                <a16:creationId xmlns:a16="http://schemas.microsoft.com/office/drawing/2014/main" id="{08B5CC53-07FE-4343-AEC6-2F93F2FC5E55}"/>
              </a:ext>
            </a:extLst>
          </p:cNvPr>
          <p:cNvSpPr txBox="1">
            <a:spLocks/>
          </p:cNvSpPr>
          <p:nvPr/>
        </p:nvSpPr>
        <p:spPr>
          <a:xfrm>
            <a:off x="659929" y="1537391"/>
            <a:ext cx="7704000" cy="56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fontAlgn="base"/>
            <a:r>
              <a:rPr lang="en-US" altLang="zh-TW" dirty="0"/>
              <a:t>Local Area Network </a:t>
            </a:r>
            <a:br>
              <a:rPr lang="en-US" altLang="zh-TW" dirty="0"/>
            </a:br>
            <a:r>
              <a:rPr lang="en-US" altLang="zh-TW" dirty="0">
                <a:solidFill>
                  <a:schemeClr val="bg1"/>
                </a:solidFill>
              </a:rPr>
              <a:t>(LAN) </a:t>
            </a:r>
            <a:endParaRPr lang="zh-TW" altLang="en-US" dirty="0"/>
          </a:p>
        </p:txBody>
      </p:sp>
      <p:sp>
        <p:nvSpPr>
          <p:cNvPr id="2" name="箭號: 向右 3">
            <a:extLst>
              <a:ext uri="{FF2B5EF4-FFF2-40B4-BE49-F238E27FC236}">
                <a16:creationId xmlns:a16="http://schemas.microsoft.com/office/drawing/2014/main" id="{6F26A5C0-358D-D67E-2C7A-AD568F956255}"/>
              </a:ext>
            </a:extLst>
          </p:cNvPr>
          <p:cNvSpPr/>
          <p:nvPr/>
        </p:nvSpPr>
        <p:spPr>
          <a:xfrm>
            <a:off x="1041215" y="2571750"/>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1995661"/>
            <a:ext cx="3123078" cy="1436048"/>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PAN/ Personal Area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57048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pic>
        <p:nvPicPr>
          <p:cNvPr id="3" name="圖片 2">
            <a:extLst>
              <a:ext uri="{FF2B5EF4-FFF2-40B4-BE49-F238E27FC236}">
                <a16:creationId xmlns:a16="http://schemas.microsoft.com/office/drawing/2014/main" id="{BFC7EAE8-C8F9-474C-AD90-B65EBC187E31}"/>
              </a:ext>
            </a:extLst>
          </p:cNvPr>
          <p:cNvPicPr>
            <a:picLocks noChangeAspect="1"/>
          </p:cNvPicPr>
          <p:nvPr/>
        </p:nvPicPr>
        <p:blipFill>
          <a:blip r:embed="rId3"/>
          <a:stretch>
            <a:fillRect/>
          </a:stretch>
        </p:blipFill>
        <p:spPr>
          <a:xfrm>
            <a:off x="1143000" y="1248123"/>
            <a:ext cx="6858000" cy="2647254"/>
          </a:xfrm>
          <a:prstGeom prst="rect">
            <a:avLst/>
          </a:prstGeom>
        </p:spPr>
      </p:pic>
    </p:spTree>
    <p:extLst>
      <p:ext uri="{BB962C8B-B14F-4D97-AF65-F5344CB8AC3E}">
        <p14:creationId xmlns:p14="http://schemas.microsoft.com/office/powerpoint/2010/main" val="2813931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5"/>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a:solidFill>
                  <a:schemeClr val="tx1"/>
                </a:solidFill>
                <a:latin typeface="Copperplate Gothic Bold" panose="020E0705020206020404" pitchFamily="34" charset="0"/>
              </a:rPr>
              <a:t>Goals of networks</a:t>
            </a:r>
            <a:endParaRPr sz="2800" dirty="0">
              <a:solidFill>
                <a:schemeClr val="tx1"/>
              </a:solidFill>
              <a:latin typeface="Copperplate Gothic Bold" panose="020E0705020206020404" pitchFamily="34" charset="0"/>
            </a:endParaRPr>
          </a:p>
        </p:txBody>
      </p:sp>
      <p:sp>
        <p:nvSpPr>
          <p:cNvPr id="534" name="Google Shape;534;p35"/>
          <p:cNvSpPr txBox="1"/>
          <p:nvPr/>
        </p:nvSpPr>
        <p:spPr>
          <a:xfrm>
            <a:off x="1022675" y="4141800"/>
            <a:ext cx="3282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dirty="0">
                <a:solidFill>
                  <a:schemeClr val="dk1"/>
                </a:solidFill>
                <a:latin typeface="Cabin"/>
                <a:ea typeface="Cabin"/>
                <a:cs typeface="Cabin"/>
                <a:sym typeface="Cabin"/>
              </a:rPr>
              <a:t>For more info:</a:t>
            </a:r>
            <a:br>
              <a:rPr lang="en" sz="800" b="1" dirty="0">
                <a:solidFill>
                  <a:schemeClr val="dk1"/>
                </a:solidFill>
                <a:latin typeface="Cabin"/>
                <a:ea typeface="Cabin"/>
                <a:cs typeface="Cabin"/>
                <a:sym typeface="Cabin"/>
              </a:rPr>
            </a:br>
            <a:r>
              <a:rPr lang="en" sz="1000" b="1" dirty="0">
                <a:solidFill>
                  <a:schemeClr val="lt2"/>
                </a:solidFill>
                <a:uFill>
                  <a:noFill/>
                </a:uFill>
                <a:latin typeface="Cabin"/>
                <a:ea typeface="Cabin"/>
                <a:cs typeface="Cabin"/>
                <a:sym typeface="Cabin"/>
                <a:hlinkClick r:id="rId3">
                  <a:extLst>
                    <a:ext uri="{A12FA001-AC4F-418D-AE19-62706E023703}">
                      <ahyp:hlinkClr xmlns:ahyp="http://schemas.microsoft.com/office/drawing/2018/hyperlinkcolor" val="tx"/>
                    </a:ext>
                  </a:extLst>
                </a:hlinkClick>
              </a:rPr>
              <a:t>SLIDESGO </a:t>
            </a:r>
            <a:r>
              <a:rPr lang="en" sz="1000" b="1" dirty="0">
                <a:solidFill>
                  <a:schemeClr val="lt2"/>
                </a:solidFill>
                <a:latin typeface="Cabin"/>
                <a:ea typeface="Cabin"/>
                <a:cs typeface="Cabin"/>
                <a:sym typeface="Cabin"/>
              </a:rPr>
              <a:t>| </a:t>
            </a:r>
            <a:r>
              <a:rPr lang="en" sz="1000" b="1" dirty="0">
                <a:solidFill>
                  <a:schemeClr val="lt2"/>
                </a:solidFill>
                <a:uFill>
                  <a:noFill/>
                </a:uFill>
                <a:latin typeface="Cabin"/>
                <a:ea typeface="Cabin"/>
                <a:cs typeface="Cabin"/>
                <a:sym typeface="Cabin"/>
                <a:hlinkClick r:id="rId4">
                  <a:extLst>
                    <a:ext uri="{A12FA001-AC4F-418D-AE19-62706E023703}">
                      <ahyp:hlinkClr xmlns:ahyp="http://schemas.microsoft.com/office/drawing/2018/hyperlinkcolor" val="tx"/>
                    </a:ext>
                  </a:extLst>
                </a:hlinkClick>
              </a:rPr>
              <a:t>SLIDESGO SCHOOL</a:t>
            </a:r>
            <a:r>
              <a:rPr lang="en" sz="1000" b="1" dirty="0">
                <a:solidFill>
                  <a:schemeClr val="lt2"/>
                </a:solidFill>
                <a:latin typeface="Cabin"/>
                <a:ea typeface="Cabin"/>
                <a:cs typeface="Cabin"/>
                <a:sym typeface="Cabin"/>
              </a:rPr>
              <a:t> | </a:t>
            </a:r>
            <a:r>
              <a:rPr lang="en" sz="1000" b="1" dirty="0">
                <a:solidFill>
                  <a:schemeClr val="lt2"/>
                </a:solidFill>
                <a:uFill>
                  <a:noFill/>
                </a:uFill>
                <a:latin typeface="Cabin"/>
                <a:ea typeface="Cabin"/>
                <a:cs typeface="Cabin"/>
                <a:sym typeface="Cabin"/>
                <a:hlinkClick r:id="rId5">
                  <a:extLst>
                    <a:ext uri="{A12FA001-AC4F-418D-AE19-62706E023703}">
                      <ahyp:hlinkClr xmlns:ahyp="http://schemas.microsoft.com/office/drawing/2018/hyperlinkcolor" val="tx"/>
                    </a:ext>
                  </a:extLst>
                </a:hlinkClick>
              </a:rPr>
              <a:t>FAQ</a:t>
            </a:r>
            <a:r>
              <a:rPr lang="en" sz="1000" b="1" dirty="0">
                <a:solidFill>
                  <a:schemeClr val="lt2"/>
                </a:solidFill>
                <a:latin typeface="Cabin"/>
                <a:ea typeface="Cabin"/>
                <a:cs typeface="Cabin"/>
                <a:sym typeface="Cabin"/>
              </a:rPr>
              <a:t>s</a:t>
            </a:r>
            <a:endParaRPr sz="1000" b="1" dirty="0">
              <a:solidFill>
                <a:schemeClr val="lt2"/>
              </a:solidFill>
              <a:latin typeface="Cabin"/>
              <a:ea typeface="Cabin"/>
              <a:cs typeface="Cabin"/>
              <a:sym typeface="Cabin"/>
            </a:endParaRPr>
          </a:p>
        </p:txBody>
      </p:sp>
      <p:sp>
        <p:nvSpPr>
          <p:cNvPr id="535" name="Google Shape;535;p35"/>
          <p:cNvSpPr txBox="1"/>
          <p:nvPr/>
        </p:nvSpPr>
        <p:spPr>
          <a:xfrm>
            <a:off x="4838548" y="4141800"/>
            <a:ext cx="3282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Cabin"/>
                <a:ea typeface="Cabin"/>
                <a:cs typeface="Cabin"/>
                <a:sym typeface="Cabin"/>
              </a:rPr>
              <a:t>You can visit our sister projects:</a:t>
            </a:r>
            <a:br>
              <a:rPr lang="en" sz="800" b="1">
                <a:solidFill>
                  <a:schemeClr val="dk1"/>
                </a:solidFill>
                <a:latin typeface="Cabin"/>
                <a:ea typeface="Cabin"/>
                <a:cs typeface="Cabin"/>
                <a:sym typeface="Cabin"/>
              </a:rPr>
            </a:br>
            <a:r>
              <a:rPr lang="en" sz="1000" b="1">
                <a:solidFill>
                  <a:schemeClr val="lt2"/>
                </a:solidFill>
                <a:uFill>
                  <a:noFill/>
                </a:uFill>
                <a:latin typeface="Cabin"/>
                <a:ea typeface="Cabin"/>
                <a:cs typeface="Cabin"/>
                <a:sym typeface="Cabin"/>
                <a:hlinkClick r:id="rId6">
                  <a:extLst>
                    <a:ext uri="{A12FA001-AC4F-418D-AE19-62706E023703}">
                      <ahyp:hlinkClr xmlns:ahyp="http://schemas.microsoft.com/office/drawing/2018/hyperlinkcolor" val="tx"/>
                    </a:ext>
                  </a:extLst>
                </a:hlinkClick>
              </a:rPr>
              <a:t>FREEPIK</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7">
                  <a:extLst>
                    <a:ext uri="{A12FA001-AC4F-418D-AE19-62706E023703}">
                      <ahyp:hlinkClr xmlns:ahyp="http://schemas.microsoft.com/office/drawing/2018/hyperlinkcolor" val="tx"/>
                    </a:ext>
                  </a:extLst>
                </a:hlinkClick>
              </a:rPr>
              <a:t>FLATICON</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8">
                  <a:extLst>
                    <a:ext uri="{A12FA001-AC4F-418D-AE19-62706E023703}">
                      <ahyp:hlinkClr xmlns:ahyp="http://schemas.microsoft.com/office/drawing/2018/hyperlinkcolor" val="tx"/>
                    </a:ext>
                  </a:extLst>
                </a:hlinkClick>
              </a:rPr>
              <a:t>STORYSET</a:t>
            </a:r>
            <a:r>
              <a:rPr lang="en" sz="1000" b="1">
                <a:solidFill>
                  <a:schemeClr val="lt2"/>
                </a:solidFill>
                <a:latin typeface="Cabin"/>
                <a:ea typeface="Cabin"/>
                <a:cs typeface="Cabin"/>
                <a:sym typeface="Cabin"/>
              </a:rPr>
              <a:t> | </a:t>
            </a:r>
            <a:r>
              <a:rPr lang="en" sz="1000" b="1">
                <a:solidFill>
                  <a:schemeClr val="lt2"/>
                </a:solidFill>
                <a:uFill>
                  <a:noFill/>
                </a:uFill>
                <a:latin typeface="Cabin"/>
                <a:ea typeface="Cabin"/>
                <a:cs typeface="Cabin"/>
                <a:sym typeface="Cabin"/>
                <a:hlinkClick r:id="rId9">
                  <a:extLst>
                    <a:ext uri="{A12FA001-AC4F-418D-AE19-62706E023703}">
                      <ahyp:hlinkClr xmlns:ahyp="http://schemas.microsoft.com/office/drawing/2018/hyperlinkcolor" val="tx"/>
                    </a:ext>
                  </a:extLst>
                </a:hlinkClick>
              </a:rPr>
              <a:t>WEPIK </a:t>
            </a:r>
            <a:r>
              <a:rPr lang="en" sz="1000" b="1">
                <a:solidFill>
                  <a:schemeClr val="lt2"/>
                </a:solidFill>
                <a:latin typeface="Cabin"/>
                <a:ea typeface="Cabin"/>
                <a:cs typeface="Cabin"/>
                <a:sym typeface="Cabin"/>
              </a:rPr>
              <a:t>| </a:t>
            </a:r>
            <a:r>
              <a:rPr lang="en" sz="1000" b="1">
                <a:solidFill>
                  <a:schemeClr val="lt2"/>
                </a:solidFill>
                <a:uFill>
                  <a:noFill/>
                </a:uFill>
                <a:latin typeface="Cabin"/>
                <a:ea typeface="Cabin"/>
                <a:cs typeface="Cabin"/>
                <a:sym typeface="Cabin"/>
                <a:hlinkClick r:id="rId10">
                  <a:extLst>
                    <a:ext uri="{A12FA001-AC4F-418D-AE19-62706E023703}">
                      <ahyp:hlinkClr xmlns:ahyp="http://schemas.microsoft.com/office/drawing/2018/hyperlinkcolor" val="tx"/>
                    </a:ext>
                  </a:extLst>
                </a:hlinkClick>
              </a:rPr>
              <a:t>VIDEVO</a:t>
            </a:r>
            <a:endParaRPr sz="1000" b="1">
              <a:solidFill>
                <a:schemeClr val="lt2"/>
              </a:solidFill>
              <a:latin typeface="Cabin"/>
              <a:ea typeface="Cabin"/>
              <a:cs typeface="Cabin"/>
              <a:sym typeface="Cabin"/>
            </a:endParaRPr>
          </a:p>
          <a:p>
            <a:pPr marL="0" lvl="0" indent="0" algn="ctr" rtl="0">
              <a:spcBef>
                <a:spcPts val="0"/>
              </a:spcBef>
              <a:spcAft>
                <a:spcPts val="0"/>
              </a:spcAft>
              <a:buNone/>
            </a:pPr>
            <a:endParaRPr sz="1000" b="1">
              <a:solidFill>
                <a:schemeClr val="dk1"/>
              </a:solidFill>
              <a:latin typeface="Cabin"/>
              <a:ea typeface="Cabin"/>
              <a:cs typeface="Cabin"/>
              <a:sym typeface="Cabin"/>
            </a:endParaRPr>
          </a:p>
        </p:txBody>
      </p:sp>
      <p:grpSp>
        <p:nvGrpSpPr>
          <p:cNvPr id="536" name="Google Shape;536;p35"/>
          <p:cNvGrpSpPr/>
          <p:nvPr/>
        </p:nvGrpSpPr>
        <p:grpSpPr>
          <a:xfrm rot="-468992">
            <a:off x="7950335" y="3261184"/>
            <a:ext cx="753527" cy="833245"/>
            <a:chOff x="1191357" y="3451057"/>
            <a:chExt cx="597555" cy="660773"/>
          </a:xfrm>
        </p:grpSpPr>
        <p:sp>
          <p:nvSpPr>
            <p:cNvPr id="537" name="Google Shape;537;p35"/>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5"/>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5"/>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5"/>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矩形 1">
            <a:extLst>
              <a:ext uri="{FF2B5EF4-FFF2-40B4-BE49-F238E27FC236}">
                <a16:creationId xmlns:a16="http://schemas.microsoft.com/office/drawing/2014/main" id="{06909704-9243-4CC9-B727-901DCAEFACC2}"/>
              </a:ext>
            </a:extLst>
          </p:cNvPr>
          <p:cNvSpPr/>
          <p:nvPr/>
        </p:nvSpPr>
        <p:spPr>
          <a:xfrm>
            <a:off x="1556736" y="1584183"/>
            <a:ext cx="6138000" cy="2462213"/>
          </a:xfrm>
          <a:prstGeom prst="rect">
            <a:avLst/>
          </a:prstGeom>
          <a:solidFill>
            <a:schemeClr val="accent2"/>
          </a:solidFill>
        </p:spPr>
        <p:txBody>
          <a:bodyPr wrap="square">
            <a:spAutoFit/>
          </a:bodyPr>
          <a:lstStyle/>
          <a:p>
            <a:pPr marL="171450" indent="-171450">
              <a:buFont typeface="Wingdings" panose="05000000000000000000" pitchFamily="2" charset="2"/>
              <a:buChar char="Ø"/>
            </a:pPr>
            <a:r>
              <a:rPr lang="en-US" altLang="zh-TW" dirty="0">
                <a:solidFill>
                  <a:schemeClr val="tx1"/>
                </a:solidFill>
                <a:latin typeface="Book Antiqua" panose="02040602050305030304" pitchFamily="18" charset="0"/>
              </a:rPr>
              <a:t>Computer networks have a number of significant objectives, some of which are listed </a:t>
            </a:r>
            <a:r>
              <a:rPr lang="en-US" altLang="zh-TW" dirty="0" err="1">
                <a:solidFill>
                  <a:schemeClr val="tx1"/>
                </a:solidFill>
                <a:latin typeface="Book Antiqua" panose="02040602050305030304" pitchFamily="18" charset="0"/>
              </a:rPr>
              <a:t>below:Resource</a:t>
            </a:r>
            <a:r>
              <a:rPr lang="en-US" altLang="zh-TW" dirty="0">
                <a:solidFill>
                  <a:schemeClr val="tx1"/>
                </a:solidFill>
                <a:latin typeface="Book Antiqua" panose="02040602050305030304" pitchFamily="18" charset="0"/>
              </a:rPr>
              <a:t> sharing - Many businesses use numerous computers scattered across their operations. Ex. Shared office equipment like a printer, fax machine, modem, scanner, </a:t>
            </a:r>
            <a:r>
              <a:rPr lang="en-US" altLang="zh-TW" dirty="0" err="1">
                <a:solidFill>
                  <a:schemeClr val="tx1"/>
                </a:solidFill>
                <a:latin typeface="Book Antiqua" panose="02040602050305030304" pitchFamily="18" charset="0"/>
              </a:rPr>
              <a:t>etc.High</a:t>
            </a:r>
            <a:r>
              <a:rPr lang="en-US" altLang="zh-TW" dirty="0">
                <a:solidFill>
                  <a:schemeClr val="tx1"/>
                </a:solidFill>
                <a:latin typeface="Book Antiqua" panose="02040602050305030304" pitchFamily="18" charset="0"/>
              </a:rPr>
              <a:t> Reliability - All files could be copied on two or more machines if there were alternative sources of supply. The other copies could be used if one of them is unavailable due to hardware </a:t>
            </a:r>
            <a:r>
              <a:rPr lang="en-US" altLang="zh-TW" dirty="0" err="1">
                <a:solidFill>
                  <a:schemeClr val="tx1"/>
                </a:solidFill>
                <a:latin typeface="Book Antiqua" panose="02040602050305030304" pitchFamily="18" charset="0"/>
              </a:rPr>
              <a:t>failure.Inter</a:t>
            </a:r>
            <a:r>
              <a:rPr lang="en-US" altLang="zh-TW" dirty="0">
                <a:solidFill>
                  <a:schemeClr val="tx1"/>
                </a:solidFill>
                <a:latin typeface="Book Antiqua" panose="02040602050305030304" pitchFamily="18" charset="0"/>
              </a:rPr>
              <a:t>-process Communication: Through the network, individuals who are geographically separated from one another can engage in an interactive session. The network must provide nearly error-free communications for this to be possible.</a:t>
            </a:r>
            <a:endParaRPr lang="zh-TW" altLang="en-US" dirty="0">
              <a:solidFill>
                <a:schemeClr val="tx1"/>
              </a:solidFill>
              <a:latin typeface="Book Antiqua" panose="02040602050305030304" pitchFamily="18" charset="0"/>
            </a:endParaRPr>
          </a:p>
        </p:txBody>
      </p:sp>
    </p:spTree>
    <p:extLst>
      <p:ext uri="{BB962C8B-B14F-4D97-AF65-F5344CB8AC3E}">
        <p14:creationId xmlns:p14="http://schemas.microsoft.com/office/powerpoint/2010/main" val="39900675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2" name="矩形 1">
            <a:extLst>
              <a:ext uri="{FF2B5EF4-FFF2-40B4-BE49-F238E27FC236}">
                <a16:creationId xmlns:a16="http://schemas.microsoft.com/office/drawing/2014/main" id="{D20114EB-2E4D-4783-A812-EF043B763B22}"/>
              </a:ext>
            </a:extLst>
          </p:cNvPr>
          <p:cNvSpPr/>
          <p:nvPr/>
        </p:nvSpPr>
        <p:spPr>
          <a:xfrm>
            <a:off x="2105789" y="1854142"/>
            <a:ext cx="5870181" cy="2677656"/>
          </a:xfrm>
          <a:prstGeom prst="rect">
            <a:avLst/>
          </a:prstGeom>
        </p:spPr>
        <p:txBody>
          <a:bodyPr wrap="square">
            <a:spAutoFit/>
          </a:bodyPr>
          <a:lstStyle/>
          <a:p>
            <a:r>
              <a:rPr lang="zh-TW" altLang="en-US" dirty="0">
                <a:solidFill>
                  <a:schemeClr val="bg1"/>
                </a:solidFill>
              </a:rPr>
              <a:t>A person's personal area network (PAN) is a computer network that links any computers or other devices that are located in their immediate vicinity. PAN, which normally delivers network coverage within a person's range of 10 meters (33 feet), is known as a personal area network. A personal area network often consists of a computer, phone, tablet, printer, PDA, and additional electronics for entertainment such as speakers, video game consoles, etc.PAN was created for the first time by Thomas Zimmerman and other researchers at M.I.T.'s Media Lab. Due to its excellent flexibility and efficiency, it is highly helpful in homes, offices, and small network regions.</a:t>
            </a:r>
            <a:endParaRPr lang="en-US" altLang="zh-TW" dirty="0">
              <a:solidFill>
                <a:schemeClr val="bg1"/>
              </a:solidFill>
            </a:endParaRPr>
          </a:p>
          <a:p>
            <a:endParaRPr lang="en-US" altLang="zh-TW" dirty="0">
              <a:solidFill>
                <a:schemeClr val="bg1"/>
              </a:solidFill>
            </a:endParaRPr>
          </a:p>
          <a:p>
            <a:endParaRPr lang="zh-TW" altLang="en-US" dirty="0">
              <a:solidFill>
                <a:schemeClr val="bg1"/>
              </a:solidFill>
            </a:endParaRPr>
          </a:p>
        </p:txBody>
      </p:sp>
      <p:sp>
        <p:nvSpPr>
          <p:cNvPr id="22" name="標題 2">
            <a:extLst>
              <a:ext uri="{FF2B5EF4-FFF2-40B4-BE49-F238E27FC236}">
                <a16:creationId xmlns:a16="http://schemas.microsoft.com/office/drawing/2014/main" id="{5CC55475-20A7-4302-A932-D34EA8598C11}"/>
              </a:ext>
            </a:extLst>
          </p:cNvPr>
          <p:cNvSpPr txBox="1">
            <a:spLocks/>
          </p:cNvSpPr>
          <p:nvPr/>
        </p:nvSpPr>
        <p:spPr>
          <a:xfrm>
            <a:off x="720000" y="1390553"/>
            <a:ext cx="7704000" cy="56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fontAlgn="base"/>
            <a:r>
              <a:rPr lang="en-US" altLang="zh-TW" dirty="0"/>
              <a:t>Personal Area Network </a:t>
            </a:r>
            <a:br>
              <a:rPr lang="en-US" altLang="zh-TW" dirty="0"/>
            </a:br>
            <a:r>
              <a:rPr lang="en-US" altLang="zh-TW" dirty="0">
                <a:solidFill>
                  <a:schemeClr val="bg1"/>
                </a:solidFill>
              </a:rPr>
              <a:t>(PAN) </a:t>
            </a:r>
            <a:endParaRPr lang="zh-TW" altLang="en-US" dirty="0"/>
          </a:p>
        </p:txBody>
      </p:sp>
      <p:sp>
        <p:nvSpPr>
          <p:cNvPr id="3" name="箭號: 向右 3">
            <a:extLst>
              <a:ext uri="{FF2B5EF4-FFF2-40B4-BE49-F238E27FC236}">
                <a16:creationId xmlns:a16="http://schemas.microsoft.com/office/drawing/2014/main" id="{6491BAE2-09FD-4DB5-3BB5-3E6965FFA666}"/>
              </a:ext>
            </a:extLst>
          </p:cNvPr>
          <p:cNvSpPr/>
          <p:nvPr/>
        </p:nvSpPr>
        <p:spPr>
          <a:xfrm>
            <a:off x="1300675" y="2324632"/>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1995661"/>
            <a:ext cx="3123078" cy="1436048"/>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SAN (Storage area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92982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pic>
        <p:nvPicPr>
          <p:cNvPr id="1028" name="Picture 4" descr="Figure 1-2">
            <a:extLst>
              <a:ext uri="{FF2B5EF4-FFF2-40B4-BE49-F238E27FC236}">
                <a16:creationId xmlns:a16="http://schemas.microsoft.com/office/drawing/2014/main" id="{768248BF-9DA5-41F8-A014-A1CAEEF764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1425" y="1370935"/>
            <a:ext cx="6361149" cy="25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52502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2" name="矩形 1">
            <a:extLst>
              <a:ext uri="{FF2B5EF4-FFF2-40B4-BE49-F238E27FC236}">
                <a16:creationId xmlns:a16="http://schemas.microsoft.com/office/drawing/2014/main" id="{D20114EB-2E4D-4783-A812-EF043B763B22}"/>
              </a:ext>
            </a:extLst>
          </p:cNvPr>
          <p:cNvSpPr/>
          <p:nvPr/>
        </p:nvSpPr>
        <p:spPr>
          <a:xfrm>
            <a:off x="2014842" y="2226282"/>
            <a:ext cx="5124351" cy="1169551"/>
          </a:xfrm>
          <a:prstGeom prst="rect">
            <a:avLst/>
          </a:prstGeom>
        </p:spPr>
        <p:txBody>
          <a:bodyPr wrap="square">
            <a:spAutoFit/>
          </a:bodyPr>
          <a:lstStyle/>
          <a:p>
            <a:pPr algn="just"/>
            <a:r>
              <a:rPr lang="en-US" altLang="zh-TW" dirty="0">
                <a:solidFill>
                  <a:schemeClr val="bg1"/>
                </a:solidFill>
              </a:rPr>
              <a:t>A SAN is a specialized network that provides access to block-level storage shared network or cloud storage that, to the user, looks and works like a storage drive that’s physically attached to a computer.</a:t>
            </a:r>
          </a:p>
          <a:p>
            <a:pPr algn="just"/>
            <a:endParaRPr lang="zh-TW" altLang="en-US" dirty="0">
              <a:solidFill>
                <a:schemeClr val="bg1"/>
              </a:solidFill>
            </a:endParaRPr>
          </a:p>
        </p:txBody>
      </p:sp>
      <p:sp>
        <p:nvSpPr>
          <p:cNvPr id="22" name="標題 2">
            <a:extLst>
              <a:ext uri="{FF2B5EF4-FFF2-40B4-BE49-F238E27FC236}">
                <a16:creationId xmlns:a16="http://schemas.microsoft.com/office/drawing/2014/main" id="{5CC55475-20A7-4302-A932-D34EA8598C11}"/>
              </a:ext>
            </a:extLst>
          </p:cNvPr>
          <p:cNvSpPr txBox="1">
            <a:spLocks/>
          </p:cNvSpPr>
          <p:nvPr/>
        </p:nvSpPr>
        <p:spPr>
          <a:xfrm>
            <a:off x="720000" y="1390553"/>
            <a:ext cx="7704000" cy="56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fontAlgn="base"/>
            <a:r>
              <a:rPr lang="en-US" altLang="zh-TW" dirty="0"/>
              <a:t>Storage Area Network </a:t>
            </a:r>
            <a:br>
              <a:rPr lang="en-US" altLang="zh-TW" dirty="0"/>
            </a:br>
            <a:r>
              <a:rPr lang="en-US" altLang="zh-TW" dirty="0">
                <a:solidFill>
                  <a:schemeClr val="bg1"/>
                </a:solidFill>
              </a:rPr>
              <a:t>(SAN) </a:t>
            </a:r>
            <a:endParaRPr lang="zh-TW" altLang="en-US" dirty="0"/>
          </a:p>
        </p:txBody>
      </p:sp>
      <p:sp>
        <p:nvSpPr>
          <p:cNvPr id="3" name="箭號: 向右 3">
            <a:extLst>
              <a:ext uri="{FF2B5EF4-FFF2-40B4-BE49-F238E27FC236}">
                <a16:creationId xmlns:a16="http://schemas.microsoft.com/office/drawing/2014/main" id="{6491BAE2-09FD-4DB5-3BB5-3E6965FFA666}"/>
              </a:ext>
            </a:extLst>
          </p:cNvPr>
          <p:cNvSpPr/>
          <p:nvPr/>
        </p:nvSpPr>
        <p:spPr>
          <a:xfrm>
            <a:off x="1300675" y="2324632"/>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extLst>
      <p:ext uri="{BB962C8B-B14F-4D97-AF65-F5344CB8AC3E}">
        <p14:creationId xmlns:p14="http://schemas.microsoft.com/office/powerpoint/2010/main" val="34789649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1995661"/>
            <a:ext cx="3123078" cy="1436048"/>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CAN (Campus Area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30883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pic>
        <p:nvPicPr>
          <p:cNvPr id="2050" name="Picture 2" descr="Overview of Campus Area Network (CAN) - GeeksforGeeks">
            <a:extLst>
              <a:ext uri="{FF2B5EF4-FFF2-40B4-BE49-F238E27FC236}">
                <a16:creationId xmlns:a16="http://schemas.microsoft.com/office/drawing/2014/main" id="{404335CD-7A06-4AD5-8AE4-1C5A267EDE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3590" y="1184200"/>
            <a:ext cx="7156819" cy="2775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34082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2" name="矩形 1">
            <a:extLst>
              <a:ext uri="{FF2B5EF4-FFF2-40B4-BE49-F238E27FC236}">
                <a16:creationId xmlns:a16="http://schemas.microsoft.com/office/drawing/2014/main" id="{D20114EB-2E4D-4783-A812-EF043B763B22}"/>
              </a:ext>
            </a:extLst>
          </p:cNvPr>
          <p:cNvSpPr/>
          <p:nvPr/>
        </p:nvSpPr>
        <p:spPr>
          <a:xfrm>
            <a:off x="2014842" y="2226282"/>
            <a:ext cx="5124351" cy="954107"/>
          </a:xfrm>
          <a:prstGeom prst="rect">
            <a:avLst/>
          </a:prstGeom>
        </p:spPr>
        <p:txBody>
          <a:bodyPr wrap="square">
            <a:spAutoFit/>
          </a:bodyPr>
          <a:lstStyle/>
          <a:p>
            <a:pPr algn="just"/>
            <a:r>
              <a:rPr lang="en-US" altLang="zh-TW" dirty="0">
                <a:solidFill>
                  <a:schemeClr val="bg1"/>
                </a:solidFill>
              </a:rPr>
              <a:t>A CAN (Campus Area Network) is also known as a corporate area network. A CAN is larger than a LAN but smaller than a WAN. CANs serve sites such as colleges, universities, and business campuses.</a:t>
            </a:r>
            <a:endParaRPr lang="zh-TW" altLang="en-US" dirty="0">
              <a:solidFill>
                <a:schemeClr val="bg1"/>
              </a:solidFill>
            </a:endParaRPr>
          </a:p>
        </p:txBody>
      </p:sp>
      <p:sp>
        <p:nvSpPr>
          <p:cNvPr id="22" name="標題 2">
            <a:extLst>
              <a:ext uri="{FF2B5EF4-FFF2-40B4-BE49-F238E27FC236}">
                <a16:creationId xmlns:a16="http://schemas.microsoft.com/office/drawing/2014/main" id="{5CC55475-20A7-4302-A932-D34EA8598C11}"/>
              </a:ext>
            </a:extLst>
          </p:cNvPr>
          <p:cNvSpPr txBox="1">
            <a:spLocks/>
          </p:cNvSpPr>
          <p:nvPr/>
        </p:nvSpPr>
        <p:spPr>
          <a:xfrm>
            <a:off x="720000" y="1390553"/>
            <a:ext cx="7704000" cy="56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fontAlgn="base"/>
            <a:r>
              <a:rPr lang="en-US" altLang="zh-TW" dirty="0"/>
              <a:t>Campus Area Network </a:t>
            </a:r>
            <a:br>
              <a:rPr lang="en-US" altLang="zh-TW" dirty="0"/>
            </a:br>
            <a:r>
              <a:rPr lang="en-US" altLang="zh-TW" dirty="0">
                <a:solidFill>
                  <a:schemeClr val="bg1"/>
                </a:solidFill>
              </a:rPr>
              <a:t>(CAN) </a:t>
            </a:r>
            <a:endParaRPr lang="zh-TW" altLang="en-US" dirty="0"/>
          </a:p>
        </p:txBody>
      </p:sp>
      <p:sp>
        <p:nvSpPr>
          <p:cNvPr id="3" name="箭號: 向右 3">
            <a:extLst>
              <a:ext uri="{FF2B5EF4-FFF2-40B4-BE49-F238E27FC236}">
                <a16:creationId xmlns:a16="http://schemas.microsoft.com/office/drawing/2014/main" id="{6491BAE2-09FD-4DB5-3BB5-3E6965FFA666}"/>
              </a:ext>
            </a:extLst>
          </p:cNvPr>
          <p:cNvSpPr/>
          <p:nvPr/>
        </p:nvSpPr>
        <p:spPr>
          <a:xfrm>
            <a:off x="1300675" y="2324632"/>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extLst>
      <p:ext uri="{BB962C8B-B14F-4D97-AF65-F5344CB8AC3E}">
        <p14:creationId xmlns:p14="http://schemas.microsoft.com/office/powerpoint/2010/main" val="22207513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1995661"/>
            <a:ext cx="3123078" cy="1436048"/>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VPN (virtual private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95644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pic>
        <p:nvPicPr>
          <p:cNvPr id="3074" name="Picture 2" descr="Virtual Private Network (VPN) Best Practices - SDxCentral">
            <a:extLst>
              <a:ext uri="{FF2B5EF4-FFF2-40B4-BE49-F238E27FC236}">
                <a16:creationId xmlns:a16="http://schemas.microsoft.com/office/drawing/2014/main" id="{6372F60C-E06D-463A-A748-FE04ACED9D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8949" y="1382233"/>
            <a:ext cx="6826102" cy="25458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39687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2" name="矩形 1">
            <a:extLst>
              <a:ext uri="{FF2B5EF4-FFF2-40B4-BE49-F238E27FC236}">
                <a16:creationId xmlns:a16="http://schemas.microsoft.com/office/drawing/2014/main" id="{D20114EB-2E4D-4783-A812-EF043B763B22}"/>
              </a:ext>
            </a:extLst>
          </p:cNvPr>
          <p:cNvSpPr/>
          <p:nvPr/>
        </p:nvSpPr>
        <p:spPr>
          <a:xfrm>
            <a:off x="2110535" y="2173120"/>
            <a:ext cx="5124351" cy="1169551"/>
          </a:xfrm>
          <a:prstGeom prst="rect">
            <a:avLst/>
          </a:prstGeom>
        </p:spPr>
        <p:txBody>
          <a:bodyPr wrap="square">
            <a:spAutoFit/>
          </a:bodyPr>
          <a:lstStyle/>
          <a:p>
            <a:pPr algn="just"/>
            <a:r>
              <a:rPr lang="en-US" altLang="zh-TW" dirty="0">
                <a:solidFill>
                  <a:schemeClr val="bg1"/>
                </a:solidFill>
              </a:rPr>
              <a:t>A VPN is a secure, point-to-point connection between two network end points (see ‘Nodes’ below). A VPN establishes an encrypted channel that keeps a user’s identity and access credentials, as well as any data transferred, inaccessible to hackers.</a:t>
            </a:r>
            <a:endParaRPr lang="zh-TW" altLang="en-US" dirty="0">
              <a:solidFill>
                <a:schemeClr val="bg1"/>
              </a:solidFill>
            </a:endParaRPr>
          </a:p>
        </p:txBody>
      </p:sp>
      <p:sp>
        <p:nvSpPr>
          <p:cNvPr id="22" name="標題 2">
            <a:extLst>
              <a:ext uri="{FF2B5EF4-FFF2-40B4-BE49-F238E27FC236}">
                <a16:creationId xmlns:a16="http://schemas.microsoft.com/office/drawing/2014/main" id="{5CC55475-20A7-4302-A932-D34EA8598C11}"/>
              </a:ext>
            </a:extLst>
          </p:cNvPr>
          <p:cNvSpPr txBox="1">
            <a:spLocks/>
          </p:cNvSpPr>
          <p:nvPr/>
        </p:nvSpPr>
        <p:spPr>
          <a:xfrm>
            <a:off x="720000" y="1390553"/>
            <a:ext cx="7704000" cy="56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fontAlgn="base"/>
            <a:r>
              <a:rPr lang="en-US" altLang="zh-TW" dirty="0"/>
              <a:t>Virtual Private Network)</a:t>
            </a:r>
            <a:br>
              <a:rPr lang="en-US" altLang="zh-TW" dirty="0"/>
            </a:br>
            <a:r>
              <a:rPr lang="en-US" altLang="zh-TW" dirty="0">
                <a:solidFill>
                  <a:schemeClr val="bg1"/>
                </a:solidFill>
              </a:rPr>
              <a:t>(VPN) </a:t>
            </a:r>
            <a:endParaRPr lang="zh-TW" altLang="en-US" dirty="0"/>
          </a:p>
        </p:txBody>
      </p:sp>
      <p:sp>
        <p:nvSpPr>
          <p:cNvPr id="3" name="箭號: 向右 3">
            <a:extLst>
              <a:ext uri="{FF2B5EF4-FFF2-40B4-BE49-F238E27FC236}">
                <a16:creationId xmlns:a16="http://schemas.microsoft.com/office/drawing/2014/main" id="{6491BAE2-09FD-4DB5-3BB5-3E6965FFA666}"/>
              </a:ext>
            </a:extLst>
          </p:cNvPr>
          <p:cNvSpPr/>
          <p:nvPr/>
        </p:nvSpPr>
        <p:spPr>
          <a:xfrm>
            <a:off x="1300675" y="2324632"/>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extLst>
      <p:ext uri="{BB962C8B-B14F-4D97-AF65-F5344CB8AC3E}">
        <p14:creationId xmlns:p14="http://schemas.microsoft.com/office/powerpoint/2010/main" val="2827658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grpSp>
        <p:nvGrpSpPr>
          <p:cNvPr id="794" name="Google Shape;794;p46"/>
          <p:cNvGrpSpPr/>
          <p:nvPr/>
        </p:nvGrpSpPr>
        <p:grpSpPr>
          <a:xfrm rot="-6614059">
            <a:off x="33214" y="2281709"/>
            <a:ext cx="1877486" cy="1877271"/>
            <a:chOff x="277881" y="2901316"/>
            <a:chExt cx="1900344" cy="1900126"/>
          </a:xfrm>
        </p:grpSpPr>
        <p:sp>
          <p:nvSpPr>
            <p:cNvPr id="795" name="Google Shape;795;p46"/>
            <p:cNvSpPr/>
            <p:nvPr/>
          </p:nvSpPr>
          <p:spPr>
            <a:xfrm>
              <a:off x="402450" y="3248988"/>
              <a:ext cx="1354500" cy="135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 name="Google Shape;796;p46"/>
            <p:cNvGrpSpPr/>
            <p:nvPr/>
          </p:nvGrpSpPr>
          <p:grpSpPr>
            <a:xfrm rot="2322109">
              <a:off x="551788" y="3175815"/>
              <a:ext cx="1352529" cy="1351128"/>
              <a:chOff x="200055" y="3556746"/>
              <a:chExt cx="869964" cy="869063"/>
            </a:xfrm>
          </p:grpSpPr>
          <p:sp>
            <p:nvSpPr>
              <p:cNvPr id="797" name="Google Shape;797;p46"/>
              <p:cNvSpPr/>
              <p:nvPr/>
            </p:nvSpPr>
            <p:spPr>
              <a:xfrm>
                <a:off x="200055" y="3556746"/>
                <a:ext cx="868968" cy="868968"/>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6"/>
              <p:cNvSpPr/>
              <p:nvPr/>
            </p:nvSpPr>
            <p:spPr>
              <a:xfrm>
                <a:off x="311314" y="3605499"/>
                <a:ext cx="474914" cy="486723"/>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6"/>
              <p:cNvSpPr/>
              <p:nvPr/>
            </p:nvSpPr>
            <p:spPr>
              <a:xfrm>
                <a:off x="270576" y="3701013"/>
                <a:ext cx="799443" cy="724796"/>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6"/>
              <p:cNvSpPr/>
              <p:nvPr/>
            </p:nvSpPr>
            <p:spPr>
              <a:xfrm>
                <a:off x="731547" y="4048069"/>
                <a:ext cx="85887" cy="85697"/>
              </a:xfrm>
              <a:custGeom>
                <a:avLst/>
                <a:gdLst/>
                <a:ahLst/>
                <a:cxnLst/>
                <a:rect l="l" t="t" r="r" b="b"/>
                <a:pathLst>
                  <a:path w="1811" h="1807" extrusionOk="0">
                    <a:moveTo>
                      <a:pt x="961" y="31"/>
                    </a:moveTo>
                    <a:cubicBezTo>
                      <a:pt x="1442" y="64"/>
                      <a:pt x="1810" y="478"/>
                      <a:pt x="1777" y="959"/>
                    </a:cubicBezTo>
                    <a:cubicBezTo>
                      <a:pt x="1747" y="1440"/>
                      <a:pt x="1329" y="1806"/>
                      <a:pt x="848" y="1773"/>
                    </a:cubicBezTo>
                    <a:cubicBezTo>
                      <a:pt x="369" y="1740"/>
                      <a:pt x="1" y="1327"/>
                      <a:pt x="34" y="846"/>
                    </a:cubicBezTo>
                    <a:cubicBezTo>
                      <a:pt x="64" y="365"/>
                      <a:pt x="482" y="1"/>
                      <a:pt x="961" y="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1" name="Google Shape;801;p46"/>
          <p:cNvSpPr/>
          <p:nvPr/>
        </p:nvSpPr>
        <p:spPr>
          <a:xfrm>
            <a:off x="970850" y="3388174"/>
            <a:ext cx="1594883" cy="1215327"/>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6"/>
          <p:cNvSpPr txBox="1">
            <a:spLocks noGrp="1"/>
          </p:cNvSpPr>
          <p:nvPr>
            <p:ph type="subTitle" idx="1"/>
          </p:nvPr>
        </p:nvSpPr>
        <p:spPr>
          <a:xfrm>
            <a:off x="2070605" y="1661915"/>
            <a:ext cx="5102349" cy="253219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5400" dirty="0">
                <a:solidFill>
                  <a:schemeClr val="bg1"/>
                </a:solidFill>
                <a:latin typeface="Algerian" panose="04020705040A02060702" pitchFamily="82" charset="0"/>
              </a:rPr>
              <a:t>Computer network</a:t>
            </a:r>
            <a:endParaRPr sz="5400" dirty="0">
              <a:solidFill>
                <a:schemeClr val="bg1"/>
              </a:solidFill>
              <a:latin typeface="Algerian" panose="04020705040A02060702" pitchFamily="82" charset="0"/>
            </a:endParaRPr>
          </a:p>
        </p:txBody>
      </p:sp>
      <p:sp>
        <p:nvSpPr>
          <p:cNvPr id="804" name="Google Shape;804;p46"/>
          <p:cNvSpPr/>
          <p:nvPr/>
        </p:nvSpPr>
        <p:spPr>
          <a:xfrm>
            <a:off x="1945126" y="4198902"/>
            <a:ext cx="809044" cy="80920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6"/>
          <p:cNvSpPr/>
          <p:nvPr/>
        </p:nvSpPr>
        <p:spPr>
          <a:xfrm>
            <a:off x="6003950" y="4183125"/>
            <a:ext cx="147271" cy="360475"/>
          </a:xfrm>
          <a:custGeom>
            <a:avLst/>
            <a:gdLst/>
            <a:ahLst/>
            <a:cxnLst/>
            <a:rect l="l" t="t" r="r" b="b"/>
            <a:pathLst>
              <a:path w="702" h="1718" extrusionOk="0">
                <a:moveTo>
                  <a:pt x="701" y="281"/>
                </a:moveTo>
                <a:lnTo>
                  <a:pt x="278" y="281"/>
                </a:lnTo>
                <a:lnTo>
                  <a:pt x="278" y="1438"/>
                </a:lnTo>
                <a:lnTo>
                  <a:pt x="701" y="1438"/>
                </a:lnTo>
                <a:lnTo>
                  <a:pt x="701" y="1718"/>
                </a:lnTo>
                <a:lnTo>
                  <a:pt x="0" y="1718"/>
                </a:lnTo>
                <a:lnTo>
                  <a:pt x="0" y="1"/>
                </a:lnTo>
                <a:lnTo>
                  <a:pt x="7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6"/>
          <p:cNvSpPr/>
          <p:nvPr/>
        </p:nvSpPr>
        <p:spPr>
          <a:xfrm>
            <a:off x="6259688" y="4263907"/>
            <a:ext cx="984323" cy="198702"/>
          </a:xfrm>
          <a:custGeom>
            <a:avLst/>
            <a:gdLst/>
            <a:ahLst/>
            <a:cxnLst/>
            <a:rect l="l" t="t" r="r" b="b"/>
            <a:pathLst>
              <a:path w="4692" h="947" extrusionOk="0">
                <a:moveTo>
                  <a:pt x="473" y="0"/>
                </a:moveTo>
                <a:lnTo>
                  <a:pt x="4218" y="0"/>
                </a:lnTo>
                <a:cubicBezTo>
                  <a:pt x="4477" y="0"/>
                  <a:pt x="4691" y="214"/>
                  <a:pt x="4691" y="473"/>
                </a:cubicBezTo>
                <a:lnTo>
                  <a:pt x="4691" y="473"/>
                </a:lnTo>
                <a:cubicBezTo>
                  <a:pt x="4691" y="735"/>
                  <a:pt x="4477" y="946"/>
                  <a:pt x="4218" y="946"/>
                </a:cubicBezTo>
                <a:lnTo>
                  <a:pt x="473" y="946"/>
                </a:lnTo>
                <a:cubicBezTo>
                  <a:pt x="212" y="946"/>
                  <a:pt x="1" y="735"/>
                  <a:pt x="1" y="473"/>
                </a:cubicBezTo>
                <a:lnTo>
                  <a:pt x="1" y="473"/>
                </a:lnTo>
                <a:cubicBezTo>
                  <a:pt x="1" y="214"/>
                  <a:pt x="212" y="0"/>
                  <a:pt x="473" y="0"/>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6"/>
          <p:cNvSpPr/>
          <p:nvPr/>
        </p:nvSpPr>
        <p:spPr>
          <a:xfrm>
            <a:off x="7351657" y="4263907"/>
            <a:ext cx="492371" cy="198702"/>
          </a:xfrm>
          <a:custGeom>
            <a:avLst/>
            <a:gdLst/>
            <a:ahLst/>
            <a:cxnLst/>
            <a:rect l="l" t="t" r="r" b="b"/>
            <a:pathLst>
              <a:path w="2347" h="947" extrusionOk="0">
                <a:moveTo>
                  <a:pt x="475" y="0"/>
                </a:moveTo>
                <a:lnTo>
                  <a:pt x="1873" y="0"/>
                </a:lnTo>
                <a:cubicBezTo>
                  <a:pt x="2133" y="0"/>
                  <a:pt x="2346" y="214"/>
                  <a:pt x="2346" y="473"/>
                </a:cubicBezTo>
                <a:lnTo>
                  <a:pt x="2346" y="473"/>
                </a:lnTo>
                <a:cubicBezTo>
                  <a:pt x="2346" y="735"/>
                  <a:pt x="2133" y="946"/>
                  <a:pt x="1873" y="946"/>
                </a:cubicBezTo>
                <a:lnTo>
                  <a:pt x="475" y="946"/>
                </a:lnTo>
                <a:cubicBezTo>
                  <a:pt x="216" y="946"/>
                  <a:pt x="2" y="735"/>
                  <a:pt x="2" y="473"/>
                </a:cubicBezTo>
                <a:lnTo>
                  <a:pt x="2" y="473"/>
                </a:lnTo>
                <a:cubicBezTo>
                  <a:pt x="0" y="214"/>
                  <a:pt x="214" y="0"/>
                  <a:pt x="475" y="0"/>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6"/>
          <p:cNvSpPr/>
          <p:nvPr/>
        </p:nvSpPr>
        <p:spPr>
          <a:xfrm>
            <a:off x="7952084" y="4183125"/>
            <a:ext cx="147690" cy="360475"/>
          </a:xfrm>
          <a:custGeom>
            <a:avLst/>
            <a:gdLst/>
            <a:ahLst/>
            <a:cxnLst/>
            <a:rect l="l" t="t" r="r" b="b"/>
            <a:pathLst>
              <a:path w="704" h="1718" extrusionOk="0">
                <a:moveTo>
                  <a:pt x="1" y="1"/>
                </a:moveTo>
                <a:lnTo>
                  <a:pt x="704" y="1"/>
                </a:lnTo>
                <a:lnTo>
                  <a:pt x="704" y="1718"/>
                </a:lnTo>
                <a:lnTo>
                  <a:pt x="1" y="1718"/>
                </a:lnTo>
                <a:lnTo>
                  <a:pt x="1" y="1438"/>
                </a:lnTo>
                <a:lnTo>
                  <a:pt x="426" y="1438"/>
                </a:lnTo>
                <a:lnTo>
                  <a:pt x="426" y="281"/>
                </a:lnTo>
                <a:lnTo>
                  <a:pt x="1" y="28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6"/>
          <p:cNvSpPr/>
          <p:nvPr/>
        </p:nvSpPr>
        <p:spPr>
          <a:xfrm>
            <a:off x="630111" y="4051139"/>
            <a:ext cx="492380" cy="492458"/>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6"/>
          <p:cNvSpPr/>
          <p:nvPr/>
        </p:nvSpPr>
        <p:spPr>
          <a:xfrm>
            <a:off x="1492113" y="4683972"/>
            <a:ext cx="247928" cy="24795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65791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1995661"/>
            <a:ext cx="3123078" cy="1436048"/>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sp>
        <p:nvSpPr>
          <p:cNvPr id="585" name="Google Shape;585;p37"/>
          <p:cNvSpPr txBox="1">
            <a:spLocks noGrp="1"/>
          </p:cNvSpPr>
          <p:nvPr>
            <p:ph type="title"/>
          </p:nvPr>
        </p:nvSpPr>
        <p:spPr>
          <a:xfrm>
            <a:off x="4985138" y="2249600"/>
            <a:ext cx="291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BAN (Body Area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29978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pic>
        <p:nvPicPr>
          <p:cNvPr id="5122" name="Picture 2" descr="Secured Key Agreement Schemes in Wireless Body Area Network — A Review">
            <a:extLst>
              <a:ext uri="{FF2B5EF4-FFF2-40B4-BE49-F238E27FC236}">
                <a16:creationId xmlns:a16="http://schemas.microsoft.com/office/drawing/2014/main" id="{538AFC16-2762-4F68-A6D3-F53BDB185B6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933"/>
          <a:stretch/>
        </p:blipFill>
        <p:spPr bwMode="auto">
          <a:xfrm>
            <a:off x="1363293" y="1392865"/>
            <a:ext cx="6417413" cy="2486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34757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2" name="矩形 1">
            <a:extLst>
              <a:ext uri="{FF2B5EF4-FFF2-40B4-BE49-F238E27FC236}">
                <a16:creationId xmlns:a16="http://schemas.microsoft.com/office/drawing/2014/main" id="{D20114EB-2E4D-4783-A812-EF043B763B22}"/>
              </a:ext>
            </a:extLst>
          </p:cNvPr>
          <p:cNvSpPr/>
          <p:nvPr/>
        </p:nvSpPr>
        <p:spPr>
          <a:xfrm>
            <a:off x="2110535" y="2173120"/>
            <a:ext cx="5124351" cy="1169551"/>
          </a:xfrm>
          <a:prstGeom prst="rect">
            <a:avLst/>
          </a:prstGeom>
        </p:spPr>
        <p:txBody>
          <a:bodyPr wrap="square">
            <a:spAutoFit/>
          </a:bodyPr>
          <a:lstStyle/>
          <a:p>
            <a:pPr algn="just"/>
            <a:r>
              <a:rPr lang="en-US" altLang="zh-TW" dirty="0">
                <a:solidFill>
                  <a:schemeClr val="bg1"/>
                </a:solidFill>
              </a:rPr>
              <a:t>A body area network (BAN) is the interconnection of multiple computing devices worn on, affixed to or implanted  in a person’s body. A BAN typically includes a smartphone in a pocket or bag that serves as a mobile data hub, acquiring user data and transmitting it to a remote database or other system.</a:t>
            </a:r>
            <a:endParaRPr lang="zh-TW" altLang="en-US" dirty="0">
              <a:solidFill>
                <a:schemeClr val="bg1"/>
              </a:solidFill>
            </a:endParaRPr>
          </a:p>
        </p:txBody>
      </p:sp>
      <p:sp>
        <p:nvSpPr>
          <p:cNvPr id="22" name="標題 2">
            <a:extLst>
              <a:ext uri="{FF2B5EF4-FFF2-40B4-BE49-F238E27FC236}">
                <a16:creationId xmlns:a16="http://schemas.microsoft.com/office/drawing/2014/main" id="{5CC55475-20A7-4302-A932-D34EA8598C11}"/>
              </a:ext>
            </a:extLst>
          </p:cNvPr>
          <p:cNvSpPr txBox="1">
            <a:spLocks/>
          </p:cNvSpPr>
          <p:nvPr/>
        </p:nvSpPr>
        <p:spPr>
          <a:xfrm>
            <a:off x="720000" y="1390553"/>
            <a:ext cx="7704000" cy="56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fontAlgn="base"/>
            <a:r>
              <a:rPr lang="en-US" altLang="zh-TW" dirty="0"/>
              <a:t>Body Area Network)</a:t>
            </a:r>
            <a:br>
              <a:rPr lang="en-US" altLang="zh-TW" dirty="0"/>
            </a:br>
            <a:r>
              <a:rPr lang="en-US" altLang="zh-TW" dirty="0">
                <a:solidFill>
                  <a:schemeClr val="bg1"/>
                </a:solidFill>
              </a:rPr>
              <a:t>(BAN) </a:t>
            </a:r>
            <a:endParaRPr lang="zh-TW" altLang="en-US" dirty="0"/>
          </a:p>
        </p:txBody>
      </p:sp>
      <p:sp>
        <p:nvSpPr>
          <p:cNvPr id="3" name="箭號: 向右 3">
            <a:extLst>
              <a:ext uri="{FF2B5EF4-FFF2-40B4-BE49-F238E27FC236}">
                <a16:creationId xmlns:a16="http://schemas.microsoft.com/office/drawing/2014/main" id="{6491BAE2-09FD-4DB5-3BB5-3E6965FFA666}"/>
              </a:ext>
            </a:extLst>
          </p:cNvPr>
          <p:cNvSpPr/>
          <p:nvPr/>
        </p:nvSpPr>
        <p:spPr>
          <a:xfrm>
            <a:off x="1300675" y="2324632"/>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extLst>
      <p:ext uri="{BB962C8B-B14F-4D97-AF65-F5344CB8AC3E}">
        <p14:creationId xmlns:p14="http://schemas.microsoft.com/office/powerpoint/2010/main" val="137077044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37"/>
          <p:cNvGrpSpPr/>
          <p:nvPr/>
        </p:nvGrpSpPr>
        <p:grpSpPr>
          <a:xfrm>
            <a:off x="4882194" y="1995661"/>
            <a:ext cx="3123078" cy="1436048"/>
            <a:chOff x="1378750" y="2164200"/>
            <a:chExt cx="5607968" cy="1105100"/>
          </a:xfrm>
        </p:grpSpPr>
        <p:sp>
          <p:nvSpPr>
            <p:cNvPr id="581" name="Google Shape;581;p37"/>
            <p:cNvSpPr/>
            <p:nvPr/>
          </p:nvSpPr>
          <p:spPr>
            <a:xfrm>
              <a:off x="1443018" y="2249900"/>
              <a:ext cx="5543700" cy="10194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1378750" y="2164200"/>
              <a:ext cx="5543700" cy="101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7"/>
          <p:cNvSpPr/>
          <p:nvPr/>
        </p:nvSpPr>
        <p:spPr>
          <a:xfrm>
            <a:off x="2516952" y="1894226"/>
            <a:ext cx="2017702" cy="1537483"/>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txBox="1">
            <a:spLocks noGrp="1"/>
          </p:cNvSpPr>
          <p:nvPr>
            <p:ph type="title" idx="2"/>
          </p:nvPr>
        </p:nvSpPr>
        <p:spPr>
          <a:xfrm>
            <a:off x="2750750" y="2312875"/>
            <a:ext cx="1550100" cy="90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09</a:t>
            </a:r>
            <a:endParaRPr dirty="0"/>
          </a:p>
        </p:txBody>
      </p:sp>
      <p:sp>
        <p:nvSpPr>
          <p:cNvPr id="585" name="Google Shape;585;p37"/>
          <p:cNvSpPr txBox="1">
            <a:spLocks noGrp="1"/>
          </p:cNvSpPr>
          <p:nvPr>
            <p:ph type="title"/>
          </p:nvPr>
        </p:nvSpPr>
        <p:spPr>
          <a:xfrm>
            <a:off x="4846403" y="2312875"/>
            <a:ext cx="3087287"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RAN (Radio Access Network)?</a:t>
            </a:r>
            <a:endParaRPr sz="2400" dirty="0"/>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429173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pic>
        <p:nvPicPr>
          <p:cNvPr id="6148" name="Picture 4" descr="What is the Radio Access Network (RAN)? — SDxCentral">
            <a:extLst>
              <a:ext uri="{FF2B5EF4-FFF2-40B4-BE49-F238E27FC236}">
                <a16:creationId xmlns:a16="http://schemas.microsoft.com/office/drawing/2014/main" id="{1D6F4B90-21EA-48CB-BCAA-83A4963D28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2550" y="1157620"/>
            <a:ext cx="6005180" cy="2828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516016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2" name="矩形 1">
            <a:extLst>
              <a:ext uri="{FF2B5EF4-FFF2-40B4-BE49-F238E27FC236}">
                <a16:creationId xmlns:a16="http://schemas.microsoft.com/office/drawing/2014/main" id="{D20114EB-2E4D-4783-A812-EF043B763B22}"/>
              </a:ext>
            </a:extLst>
          </p:cNvPr>
          <p:cNvSpPr/>
          <p:nvPr/>
        </p:nvSpPr>
        <p:spPr>
          <a:xfrm>
            <a:off x="2153065" y="1954853"/>
            <a:ext cx="5690260" cy="2031325"/>
          </a:xfrm>
          <a:prstGeom prst="rect">
            <a:avLst/>
          </a:prstGeom>
        </p:spPr>
        <p:txBody>
          <a:bodyPr wrap="square">
            <a:spAutoFit/>
          </a:bodyPr>
          <a:lstStyle/>
          <a:p>
            <a:pPr algn="just"/>
            <a:r>
              <a:rPr lang="en-US" altLang="zh-TW" dirty="0">
                <a:solidFill>
                  <a:schemeClr val="bg1"/>
                </a:solidFill>
              </a:rPr>
              <a:t>A radio access network (RAN) is part of a mobile telecommunication system. It implements a radio access technology. Conceptually, it resides between a device such as a mobile phone, a computer, or any remotely controlled machine and provides connection with its core network (CN). Depending on the standard, mobile phones and other wireless connected devices are varyingly known as user equipment (UE), terminal equipment, mobile station (MS), etc. RAN functionality is typically provided by a silicon chip residing in both the core network as well as the user equipment. See the following diagram:</a:t>
            </a:r>
            <a:endParaRPr lang="zh-TW" altLang="en-US" dirty="0">
              <a:solidFill>
                <a:schemeClr val="bg1"/>
              </a:solidFill>
            </a:endParaRPr>
          </a:p>
        </p:txBody>
      </p:sp>
      <p:sp>
        <p:nvSpPr>
          <p:cNvPr id="22" name="標題 2">
            <a:extLst>
              <a:ext uri="{FF2B5EF4-FFF2-40B4-BE49-F238E27FC236}">
                <a16:creationId xmlns:a16="http://schemas.microsoft.com/office/drawing/2014/main" id="{5CC55475-20A7-4302-A932-D34EA8598C11}"/>
              </a:ext>
            </a:extLst>
          </p:cNvPr>
          <p:cNvSpPr txBox="1">
            <a:spLocks/>
          </p:cNvSpPr>
          <p:nvPr/>
        </p:nvSpPr>
        <p:spPr>
          <a:xfrm>
            <a:off x="720000" y="1390553"/>
            <a:ext cx="7704000" cy="56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fontAlgn="base"/>
            <a:r>
              <a:rPr lang="en-US" altLang="zh-TW" dirty="0"/>
              <a:t>Radio Access Network)</a:t>
            </a:r>
            <a:br>
              <a:rPr lang="en-US" altLang="zh-TW" dirty="0"/>
            </a:br>
            <a:r>
              <a:rPr lang="en-US" altLang="zh-TW" dirty="0">
                <a:solidFill>
                  <a:schemeClr val="bg1"/>
                </a:solidFill>
              </a:rPr>
              <a:t>(RAN) </a:t>
            </a:r>
            <a:endParaRPr lang="zh-TW" altLang="en-US" dirty="0"/>
          </a:p>
        </p:txBody>
      </p:sp>
      <p:sp>
        <p:nvSpPr>
          <p:cNvPr id="3" name="箭號: 向右 3">
            <a:extLst>
              <a:ext uri="{FF2B5EF4-FFF2-40B4-BE49-F238E27FC236}">
                <a16:creationId xmlns:a16="http://schemas.microsoft.com/office/drawing/2014/main" id="{6491BAE2-09FD-4DB5-3BB5-3E6965FFA666}"/>
              </a:ext>
            </a:extLst>
          </p:cNvPr>
          <p:cNvSpPr/>
          <p:nvPr/>
        </p:nvSpPr>
        <p:spPr>
          <a:xfrm>
            <a:off x="1300675" y="2324632"/>
            <a:ext cx="714167" cy="247118"/>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extLst>
      <p:ext uri="{BB962C8B-B14F-4D97-AF65-F5344CB8AC3E}">
        <p14:creationId xmlns:p14="http://schemas.microsoft.com/office/powerpoint/2010/main" val="37390415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pic>
        <p:nvPicPr>
          <p:cNvPr id="17410" name="Picture 2" descr="Network Hardware in Action - YouTube">
            <a:extLst>
              <a:ext uri="{FF2B5EF4-FFF2-40B4-BE49-F238E27FC236}">
                <a16:creationId xmlns:a16="http://schemas.microsoft.com/office/drawing/2014/main" id="{FE73481D-97B4-2D5A-2712-B0D88C853E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358" y="1083192"/>
            <a:ext cx="4198679" cy="2977116"/>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803;p46">
            <a:extLst>
              <a:ext uri="{FF2B5EF4-FFF2-40B4-BE49-F238E27FC236}">
                <a16:creationId xmlns:a16="http://schemas.microsoft.com/office/drawing/2014/main" id="{497B74E8-39A4-B502-DB70-77D193882A4C}"/>
              </a:ext>
            </a:extLst>
          </p:cNvPr>
          <p:cNvSpPr txBox="1">
            <a:spLocks/>
          </p:cNvSpPr>
          <p:nvPr/>
        </p:nvSpPr>
        <p:spPr>
          <a:xfrm>
            <a:off x="5061097" y="4207835"/>
            <a:ext cx="3943498" cy="734976"/>
          </a:xfrm>
          <a:prstGeom prst="rect">
            <a:avLst/>
          </a:prstGeom>
          <a:solidFill>
            <a:schemeClr val="accent6">
              <a:lumMod val="75000"/>
            </a:schemeClr>
          </a:solidFill>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en-US" sz="4400" dirty="0">
                <a:solidFill>
                  <a:schemeClr val="bg1"/>
                </a:solidFill>
                <a:latin typeface="Algerian" panose="04020705040A02060702" pitchFamily="82" charset="0"/>
              </a:rPr>
              <a:t>Hardware</a:t>
            </a:r>
          </a:p>
        </p:txBody>
      </p:sp>
      <p:sp>
        <p:nvSpPr>
          <p:cNvPr id="7" name="TextBox 6">
            <a:extLst>
              <a:ext uri="{FF2B5EF4-FFF2-40B4-BE49-F238E27FC236}">
                <a16:creationId xmlns:a16="http://schemas.microsoft.com/office/drawing/2014/main" id="{1356FFC4-3EA0-6CE0-1CE5-08F41E4EAE8A}"/>
              </a:ext>
            </a:extLst>
          </p:cNvPr>
          <p:cNvSpPr txBox="1"/>
          <p:nvPr/>
        </p:nvSpPr>
        <p:spPr>
          <a:xfrm>
            <a:off x="4976037" y="1240972"/>
            <a:ext cx="3390605" cy="2677656"/>
          </a:xfrm>
          <a:prstGeom prst="rect">
            <a:avLst/>
          </a:prstGeom>
          <a:noFill/>
        </p:spPr>
        <p:txBody>
          <a:bodyPr wrap="square">
            <a:spAutoFit/>
          </a:bodyPr>
          <a:lstStyle/>
          <a:p>
            <a:pPr algn="just"/>
            <a:r>
              <a:rPr lang="en-US" i="0" dirty="0">
                <a:solidFill>
                  <a:schemeClr val="tx1"/>
                </a:solidFill>
                <a:effectLst/>
                <a:latin typeface="Book Antiqua" panose="02040602050305030304" pitchFamily="18" charset="0"/>
              </a:rPr>
              <a:t>Networking hardware is the individual components of a network system that are responsible for transmitting data and facilitating the operations of a computer network. Although a network contains many hardware components, there are several basic categories that make up the complete operations of a </a:t>
            </a:r>
            <a:r>
              <a:rPr lang="en-US" i="0" u="none" strike="noStrike" dirty="0">
                <a:solidFill>
                  <a:schemeClr val="tx1"/>
                </a:solidFill>
                <a:effectLst/>
                <a:latin typeface="Book Antiqua" panose="02040602050305030304" pitchFamily="18" charset="0"/>
                <a:hlinkClick r:id="rId4" tooltip="Network System">
                  <a:extLst>
                    <a:ext uri="{A12FA001-AC4F-418D-AE19-62706E023703}">
                      <ahyp:hlinkClr xmlns:ahyp="http://schemas.microsoft.com/office/drawing/2018/hyperlinkcolor" val="tx"/>
                    </a:ext>
                  </a:extLst>
                </a:hlinkClick>
              </a:rPr>
              <a:t>network system</a:t>
            </a:r>
            <a:r>
              <a:rPr lang="en-US" i="0" dirty="0">
                <a:solidFill>
                  <a:schemeClr val="tx1"/>
                </a:solidFill>
                <a:effectLst/>
                <a:latin typeface="Book Antiqua" panose="02040602050305030304" pitchFamily="18" charset="0"/>
              </a:rPr>
              <a:t>. Here are some of the different categories and how they contribute as a whole to the overall functioning of a network system.</a:t>
            </a:r>
            <a:endParaRPr lang="en-US" dirty="0">
              <a:solidFill>
                <a:schemeClr val="tx1"/>
              </a:solidFill>
              <a:latin typeface="Book Antiqua" panose="02040602050305030304" pitchFamily="18" charset="0"/>
            </a:endParaRPr>
          </a:p>
        </p:txBody>
      </p:sp>
    </p:spTree>
    <p:extLst>
      <p:ext uri="{BB962C8B-B14F-4D97-AF65-F5344CB8AC3E}">
        <p14:creationId xmlns:p14="http://schemas.microsoft.com/office/powerpoint/2010/main" val="341532632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172" name="Picture 4" descr="Networking Devices | List of Top Networking Devices To Know">
            <a:extLst>
              <a:ext uri="{FF2B5EF4-FFF2-40B4-BE49-F238E27FC236}">
                <a16:creationId xmlns:a16="http://schemas.microsoft.com/office/drawing/2014/main" id="{9C95841B-6BE7-D309-90E5-C1135B47BD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6221" y="946323"/>
            <a:ext cx="7696200" cy="3776334"/>
          </a:xfrm>
          <a:prstGeom prst="rect">
            <a:avLst/>
          </a:prstGeom>
          <a:noFill/>
          <a:extLst>
            <a:ext uri="{909E8E84-426E-40DD-AFC4-6F175D3DCCD1}">
              <a14:hiddenFill xmlns:a14="http://schemas.microsoft.com/office/drawing/2010/main">
                <a:solidFill>
                  <a:srgbClr val="FFFFFF"/>
                </a:solidFill>
              </a14:hiddenFill>
            </a:ext>
          </a:extLst>
        </p:spPr>
      </p:pic>
      <p:sp>
        <p:nvSpPr>
          <p:cNvPr id="5" name="Title 2">
            <a:extLst>
              <a:ext uri="{FF2B5EF4-FFF2-40B4-BE49-F238E27FC236}">
                <a16:creationId xmlns:a16="http://schemas.microsoft.com/office/drawing/2014/main" id="{C8330B44-B3D1-049F-BB71-18DFDDADF1DA}"/>
              </a:ext>
            </a:extLst>
          </p:cNvPr>
          <p:cNvSpPr txBox="1">
            <a:spLocks/>
          </p:cNvSpPr>
          <p:nvPr/>
        </p:nvSpPr>
        <p:spPr>
          <a:xfrm>
            <a:off x="4719222" y="1350420"/>
            <a:ext cx="3518365" cy="3042955"/>
          </a:xfrm>
          <a:prstGeom prst="rect">
            <a:avLst/>
          </a:prstGeom>
          <a:solidFill>
            <a:schemeClr val="tx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30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just"/>
            <a:r>
              <a:rPr lang="en-US" sz="3600" b="0" dirty="0">
                <a:solidFill>
                  <a:schemeClr val="bg1"/>
                </a:solidFill>
                <a:latin typeface="Copperplate Gothic Bold" panose="020E0705020206020404" pitchFamily="34" charset="0"/>
              </a:rPr>
              <a:t>Network  devices and Hardware</a:t>
            </a:r>
            <a:endParaRPr lang="en-US" sz="3600" dirty="0">
              <a:solidFill>
                <a:schemeClr val="bg1"/>
              </a:solidFill>
              <a:latin typeface="Copperplate Gothic Bold" panose="020E0705020206020404" pitchFamily="34"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645564" y="684618"/>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433416" y="1618286"/>
            <a:ext cx="3282348" cy="61194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chemeClr val="tx1"/>
                </a:solidFill>
                <a:latin typeface="Copperplate Gothic Bold" panose="020E0705020206020404" pitchFamily="34" charset="0"/>
              </a:rPr>
              <a:t>Repeaters</a:t>
            </a:r>
            <a:endParaRPr sz="3600" dirty="0">
              <a:solidFill>
                <a:schemeClr val="tx1"/>
              </a:solidFill>
              <a:latin typeface="Copperplate Gothic Bold" panose="020E0705020206020404" pitchFamily="34" charset="0"/>
            </a:endParaRPr>
          </a:p>
        </p:txBody>
      </p:sp>
      <p:sp>
        <p:nvSpPr>
          <p:cNvPr id="874" name="Google Shape;874;p51"/>
          <p:cNvSpPr/>
          <p:nvPr/>
        </p:nvSpPr>
        <p:spPr>
          <a:xfrm>
            <a:off x="8010522" y="4206740"/>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4" name="Picture 6" descr="Computer network devices, router, repeaters, gateway, bridge, and hub. |  T4Tutorials.com">
            <a:extLst>
              <a:ext uri="{FF2B5EF4-FFF2-40B4-BE49-F238E27FC236}">
                <a16:creationId xmlns:a16="http://schemas.microsoft.com/office/drawing/2014/main" id="{00CECF70-7FF0-0CF3-CF0D-FEA7A2ADE6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8239" y="-4873"/>
            <a:ext cx="3715762"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049CD32-A958-35B9-1585-227A5D7C8699}"/>
              </a:ext>
            </a:extLst>
          </p:cNvPr>
          <p:cNvSpPr txBox="1"/>
          <p:nvPr/>
        </p:nvSpPr>
        <p:spPr>
          <a:xfrm>
            <a:off x="813109" y="2598620"/>
            <a:ext cx="5357328" cy="1754326"/>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Repeaters are network devices that amplify or regenerate an incoming signal before retransmitting it at the physical layer of the OSI model. They are used in networks to increase their coverage area. Signal boosters are another name for them.</a:t>
            </a:r>
          </a:p>
        </p:txBody>
      </p:sp>
    </p:spTree>
    <p:extLst>
      <p:ext uri="{BB962C8B-B14F-4D97-AF65-F5344CB8AC3E}">
        <p14:creationId xmlns:p14="http://schemas.microsoft.com/office/powerpoint/2010/main" val="279046130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554086" y="902327"/>
            <a:ext cx="3282348" cy="7516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solidFill>
                  <a:schemeClr val="tx1"/>
                </a:solidFill>
                <a:latin typeface="Copperplate Gothic Bold" panose="020E0705020206020404" pitchFamily="34" charset="0"/>
              </a:rPr>
              <a:t>MODEM</a:t>
            </a:r>
            <a:endParaRPr sz="5400" dirty="0">
              <a:solidFill>
                <a:schemeClr val="tx1"/>
              </a:solidFill>
              <a:latin typeface="Copperplate Gothic Bold" panose="020E0705020206020404" pitchFamily="34" charset="0"/>
            </a:endParaRPr>
          </a:p>
        </p:txBody>
      </p:sp>
      <p:sp>
        <p:nvSpPr>
          <p:cNvPr id="874" name="Google Shape;874;p51"/>
          <p:cNvSpPr/>
          <p:nvPr/>
        </p:nvSpPr>
        <p:spPr>
          <a:xfrm>
            <a:off x="8010522" y="4206740"/>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191446" y="2063314"/>
            <a:ext cx="5579990" cy="2031325"/>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dk1"/>
                </a:solidFill>
                <a:latin typeface="Book Antiqua" panose="02040602050305030304" pitchFamily="18" charset="0"/>
                <a:ea typeface="Cabin"/>
                <a:cs typeface="Cabin"/>
                <a:sym typeface="Cabin"/>
              </a:rPr>
              <a:t>A modem makes it possible for a computer to access the internet over a phone connection. The modem at one end transforms the digital impulses from the computer into analog signals and transmits them via a phone line. On the other end, it transforms the analog signals into digital signals that a different computer can understand.</a:t>
            </a:r>
          </a:p>
        </p:txBody>
      </p:sp>
      <p:pic>
        <p:nvPicPr>
          <p:cNvPr id="9218" name="Picture 2" descr="What Is A Modem? What Does A Modem Do? - ScienceABC">
            <a:extLst>
              <a:ext uri="{FF2B5EF4-FFF2-40B4-BE49-F238E27FC236}">
                <a16:creationId xmlns:a16="http://schemas.microsoft.com/office/drawing/2014/main" id="{E384E122-A9C4-62B0-BB85-D14F243EC7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1436" y="195832"/>
            <a:ext cx="3372564" cy="4857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235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2516952" y="1605516"/>
            <a:ext cx="4681290" cy="228752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183F096F-79D1-472E-B6E9-EB01F18A739D}"/>
              </a:ext>
            </a:extLst>
          </p:cNvPr>
          <p:cNvSpPr>
            <a:spLocks noGrp="1"/>
          </p:cNvSpPr>
          <p:nvPr>
            <p:ph type="title" idx="2"/>
          </p:nvPr>
        </p:nvSpPr>
        <p:spPr>
          <a:xfrm>
            <a:off x="2469341" y="2312875"/>
            <a:ext cx="4452453" cy="904500"/>
          </a:xfrm>
        </p:spPr>
        <p:txBody>
          <a:bodyPr/>
          <a:lstStyle/>
          <a:p>
            <a:r>
              <a:rPr lang="en-US" sz="3600" dirty="0">
                <a:latin typeface="Algerian" panose="04020705040A02060702" pitchFamily="82" charset="0"/>
              </a:rPr>
              <a:t>EXAMPLES OF COMPUTER  NETWORK</a:t>
            </a:r>
          </a:p>
        </p:txBody>
      </p:sp>
    </p:spTree>
    <p:extLst>
      <p:ext uri="{BB962C8B-B14F-4D97-AF65-F5344CB8AC3E}">
        <p14:creationId xmlns:p14="http://schemas.microsoft.com/office/powerpoint/2010/main" val="264226630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191446" y="713299"/>
            <a:ext cx="3282348" cy="7516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solidFill>
                  <a:schemeClr val="tx1"/>
                </a:solidFill>
                <a:latin typeface="Copperplate Gothic Bold" panose="020E0705020206020404" pitchFamily="34" charset="0"/>
              </a:rPr>
              <a:t>hubs</a:t>
            </a:r>
            <a:endParaRPr sz="5400" dirty="0">
              <a:solidFill>
                <a:schemeClr val="tx1"/>
              </a:solidFill>
              <a:latin typeface="Copperplate Gothic Bold" panose="020E0705020206020404" pitchFamily="34" charset="0"/>
            </a:endParaRPr>
          </a:p>
        </p:txBody>
      </p:sp>
      <p:sp>
        <p:nvSpPr>
          <p:cNvPr id="874" name="Google Shape;874;p51"/>
          <p:cNvSpPr/>
          <p:nvPr/>
        </p:nvSpPr>
        <p:spPr>
          <a:xfrm>
            <a:off x="8010522" y="4206740"/>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323358" y="1719744"/>
            <a:ext cx="5579990" cy="2862322"/>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A network hub is a node that broadcasts data to all computers and Ethernet-connected devices that are linked to it. A hub lacks the sophistication of a switch, which may isolate data streams to specific </a:t>
            </a:r>
            <a:r>
              <a:rPr lang="en-US" sz="1800" dirty="0" err="1">
                <a:solidFill>
                  <a:schemeClr val="tx1"/>
                </a:solidFill>
                <a:latin typeface="Book Antiqua" panose="02040602050305030304" pitchFamily="18" charset="0"/>
                <a:ea typeface="Cabin"/>
                <a:cs typeface="Cabin"/>
                <a:sym typeface="Cabin"/>
              </a:rPr>
              <a:t>devices.Network</a:t>
            </a:r>
            <a:r>
              <a:rPr lang="en-US" sz="1800" dirty="0">
                <a:solidFill>
                  <a:schemeClr val="tx1"/>
                </a:solidFill>
                <a:latin typeface="Book Antiqua" panose="02040602050305030304" pitchFamily="18" charset="0"/>
                <a:ea typeface="Cabin"/>
                <a:cs typeface="Cabin"/>
                <a:sym typeface="Cabin"/>
              </a:rPr>
              <a:t> hubs are best suited for small, straightforward LAN settings. Hubs are unable to perform routing or other complex network services. Network hubs are commonly referred to as "dumb switches" since they operate by indiscriminately forwarding packets across all ports.</a:t>
            </a:r>
          </a:p>
        </p:txBody>
      </p:sp>
      <p:pic>
        <p:nvPicPr>
          <p:cNvPr id="3074" name="Picture 2" descr="What's the Difference: Hub vs Switch vs Router | FS Community">
            <a:extLst>
              <a:ext uri="{FF2B5EF4-FFF2-40B4-BE49-F238E27FC236}">
                <a16:creationId xmlns:a16="http://schemas.microsoft.com/office/drawing/2014/main" id="{35977A88-8F39-9DFB-DDDB-E91A28FACA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6716" y="0"/>
            <a:ext cx="3048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12123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191446" y="713299"/>
            <a:ext cx="3282348" cy="7516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solidFill>
                  <a:schemeClr val="tx1"/>
                </a:solidFill>
                <a:latin typeface="Copperplate Gothic Bold" panose="020E0705020206020404" pitchFamily="34" charset="0"/>
              </a:rPr>
              <a:t>bridges</a:t>
            </a:r>
            <a:endParaRPr sz="5400" dirty="0">
              <a:solidFill>
                <a:schemeClr val="tx1"/>
              </a:solidFill>
              <a:latin typeface="Copperplate Gothic Bold" panose="020E0705020206020404" pitchFamily="34" charset="0"/>
            </a:endParaRPr>
          </a:p>
        </p:txBody>
      </p:sp>
      <p:sp>
        <p:nvSpPr>
          <p:cNvPr id="874" name="Google Shape;874;p51"/>
          <p:cNvSpPr/>
          <p:nvPr/>
        </p:nvSpPr>
        <p:spPr>
          <a:xfrm>
            <a:off x="8010522" y="4206740"/>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323358" y="1719744"/>
            <a:ext cx="5579990" cy="2308324"/>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Two different LAN networks are linked by a bridge. Before sending a message, it searches for the receiving device. This suggests that it prevents pointless data transfers in the absence of a receiving device. Additionally, it confirms that the recipient device has not already received the message. The network performs better as a whole thanks to these techniques.</a:t>
            </a:r>
          </a:p>
        </p:txBody>
      </p:sp>
      <p:pic>
        <p:nvPicPr>
          <p:cNvPr id="4098" name="Picture 2" descr="Bridge in Networking: Types, Uses, &amp; Examples | Functions of Bridge">
            <a:extLst>
              <a:ext uri="{FF2B5EF4-FFF2-40B4-BE49-F238E27FC236}">
                <a16:creationId xmlns:a16="http://schemas.microsoft.com/office/drawing/2014/main" id="{8756D3BD-E0E3-E782-A5B5-E1AB4D016F8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842" b="1821"/>
          <a:stretch/>
        </p:blipFill>
        <p:spPr bwMode="auto">
          <a:xfrm>
            <a:off x="6068099" y="0"/>
            <a:ext cx="3075901" cy="50729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495740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507151" y="1084639"/>
            <a:ext cx="3282348" cy="7516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solidFill>
                  <a:schemeClr val="tx1"/>
                </a:solidFill>
                <a:latin typeface="Copperplate Gothic Bold" panose="020E0705020206020404" pitchFamily="34" charset="0"/>
              </a:rPr>
              <a:t>switch</a:t>
            </a:r>
            <a:endParaRPr sz="5400" dirty="0">
              <a:solidFill>
                <a:schemeClr val="tx1"/>
              </a:solidFill>
              <a:latin typeface="Copperplate Gothic Bold" panose="020E0705020206020404" pitchFamily="34" charset="0"/>
            </a:endParaRPr>
          </a:p>
        </p:txBody>
      </p:sp>
      <p:sp>
        <p:nvSpPr>
          <p:cNvPr id="874" name="Google Shape;874;p51"/>
          <p:cNvSpPr/>
          <p:nvPr/>
        </p:nvSpPr>
        <p:spPr>
          <a:xfrm>
            <a:off x="8010522" y="4206740"/>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191446" y="2304535"/>
            <a:ext cx="5579990" cy="1754326"/>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A switch serves the same purpose as a hub or a bridge but is more powerful. It keeps track of the MAC addresses of network devices and only sends data packets to those that have asked for them. As a result, a switch becomes more effective when there is a strong demand since the latency is decreased.</a:t>
            </a:r>
          </a:p>
        </p:txBody>
      </p:sp>
      <p:pic>
        <p:nvPicPr>
          <p:cNvPr id="5124" name="Picture 4" descr="What is Switch in Networking? || How Switch Device Works? - The Study Genius">
            <a:extLst>
              <a:ext uri="{FF2B5EF4-FFF2-40B4-BE49-F238E27FC236}">
                <a16:creationId xmlns:a16="http://schemas.microsoft.com/office/drawing/2014/main" id="{490C1D2C-C073-D1F7-E674-EDC5447D7E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2357" y="0"/>
            <a:ext cx="3261644" cy="5143500"/>
          </a:xfrm>
          <a:prstGeom prst="rect">
            <a:avLst/>
          </a:prstGeom>
          <a:noFill/>
          <a:extLst>
            <a:ext uri="{909E8E84-426E-40DD-AFC4-6F175D3DCCD1}">
              <a14:hiddenFill xmlns:a14="http://schemas.microsoft.com/office/drawing/2010/main">
                <a:solidFill>
                  <a:srgbClr val="FFFFFF"/>
                </a:solidFill>
              </a14:hiddenFill>
            </a:ext>
          </a:extLst>
        </p:spPr>
      </p:pic>
      <p:sp>
        <p:nvSpPr>
          <p:cNvPr id="2" name="AutoShape 6" descr="What is Switch in Networking? || How Switch Device Works? - The Study Genius">
            <a:extLst>
              <a:ext uri="{FF2B5EF4-FFF2-40B4-BE49-F238E27FC236}">
                <a16:creationId xmlns:a16="http://schemas.microsoft.com/office/drawing/2014/main" id="{783FBAF7-1731-0613-E0AF-100D44A53AD6}"/>
              </a:ext>
            </a:extLst>
          </p:cNvPr>
          <p:cNvSpPr>
            <a:spLocks noChangeAspect="1" noChangeArrowheads="1"/>
          </p:cNvSpPr>
          <p:nvPr/>
        </p:nvSpPr>
        <p:spPr bwMode="auto">
          <a:xfrm>
            <a:off x="4572000" y="25717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024890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0" y="1080356"/>
            <a:ext cx="3838294" cy="7516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solidFill>
                  <a:schemeClr val="tx1"/>
                </a:solidFill>
                <a:latin typeface="Copperplate Gothic Bold" panose="020E0705020206020404" pitchFamily="34" charset="0"/>
              </a:rPr>
              <a:t>routers</a:t>
            </a:r>
            <a:endParaRPr sz="5400" dirty="0">
              <a:solidFill>
                <a:schemeClr val="tx1"/>
              </a:solidFill>
              <a:latin typeface="Copperplate Gothic Bold" panose="020E0705020206020404" pitchFamily="34" charset="0"/>
            </a:endParaRPr>
          </a:p>
        </p:txBody>
      </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323358" y="2154724"/>
            <a:ext cx="5407590" cy="2585323"/>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Two or more networks are connected by a router. The router is frequently used to link a LAN (local area network) in a house or office to the internet (WAN). In addition to connections connecting computers on the LAN, it typically includes an internet cable plugged in. As an alternative, a network device can have a wireless (Wi-Fi-enabled) LAN connection. Additionally known as wireless access points, these (WAPs).</a:t>
            </a:r>
          </a:p>
        </p:txBody>
      </p:sp>
      <p:pic>
        <p:nvPicPr>
          <p:cNvPr id="6148" name="Picture 4" descr="What is a Router in Computer Network? - javatpoint">
            <a:extLst>
              <a:ext uri="{FF2B5EF4-FFF2-40B4-BE49-F238E27FC236}">
                <a16:creationId xmlns:a16="http://schemas.microsoft.com/office/drawing/2014/main" id="{29AF1C12-1E02-519E-FADD-24F0778339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0948" y="403453"/>
            <a:ext cx="3413051" cy="4572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92849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194" name="Picture 2" descr="What Is a Network Gateway? - Cisco">
            <a:extLst>
              <a:ext uri="{FF2B5EF4-FFF2-40B4-BE49-F238E27FC236}">
                <a16:creationId xmlns:a16="http://schemas.microsoft.com/office/drawing/2014/main" id="{9C5BFB47-BA00-DF87-34DA-4F0C3895C6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2300" y="150869"/>
            <a:ext cx="5981700" cy="470623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EA3E7B5-B337-D22A-B113-C4C40D901E82}"/>
              </a:ext>
            </a:extLst>
          </p:cNvPr>
          <p:cNvSpPr txBox="1"/>
          <p:nvPr/>
        </p:nvSpPr>
        <p:spPr>
          <a:xfrm>
            <a:off x="191446" y="2271778"/>
            <a:ext cx="5407590" cy="2585323"/>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Two or more networks are connected by a router. The router is frequently used to link a LAN (local area network) in a house or office to the internet (WAN). In addition to connections connecting computers on the LAN, it typically includes an internet cable plugged in. As an alternative, a network device can have a wireless (Wi-Fi-enabled) LAN connection. Additionally known as wireless access points, these (WAPs).</a:t>
            </a:r>
          </a:p>
        </p:txBody>
      </p:sp>
      <p:sp>
        <p:nvSpPr>
          <p:cNvPr id="6" name="Google Shape;873;p51">
            <a:extLst>
              <a:ext uri="{FF2B5EF4-FFF2-40B4-BE49-F238E27FC236}">
                <a16:creationId xmlns:a16="http://schemas.microsoft.com/office/drawing/2014/main" id="{6024AD77-5E7F-8931-41CB-2EE6C902A3F0}"/>
              </a:ext>
            </a:extLst>
          </p:cNvPr>
          <p:cNvSpPr txBox="1">
            <a:spLocks/>
          </p:cNvSpPr>
          <p:nvPr/>
        </p:nvSpPr>
        <p:spPr>
          <a:xfrm>
            <a:off x="358991" y="1070478"/>
            <a:ext cx="4419600" cy="751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r>
              <a:rPr lang="en-US" sz="5400" dirty="0">
                <a:solidFill>
                  <a:schemeClr val="tx1"/>
                </a:solidFill>
                <a:latin typeface="Copperplate Gothic Bold" panose="020E0705020206020404" pitchFamily="34" charset="0"/>
              </a:rPr>
              <a:t>GATEWAY</a:t>
            </a:r>
          </a:p>
        </p:txBody>
      </p:sp>
    </p:spTree>
    <p:extLst>
      <p:ext uri="{BB962C8B-B14F-4D97-AF65-F5344CB8AC3E}">
        <p14:creationId xmlns:p14="http://schemas.microsoft.com/office/powerpoint/2010/main" val="239163302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191446" y="2271778"/>
            <a:ext cx="5407590" cy="2585323"/>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A wireless access point (WAP), sometimes known as an access point (AP), is a networking hardware device that connects other Wi-Fi devices to a wired network. The AP may have a physical connection to a router as a standalone device, but with a wireless router, it may also be an integral component of the router itself. An AP is distinct from a hotspot, which is a physical location with Wi-Fi connection.</a:t>
            </a:r>
          </a:p>
        </p:txBody>
      </p:sp>
      <p:sp>
        <p:nvSpPr>
          <p:cNvPr id="6" name="Google Shape;873;p51">
            <a:extLst>
              <a:ext uri="{FF2B5EF4-FFF2-40B4-BE49-F238E27FC236}">
                <a16:creationId xmlns:a16="http://schemas.microsoft.com/office/drawing/2014/main" id="{6024AD77-5E7F-8931-41CB-2EE6C902A3F0}"/>
              </a:ext>
            </a:extLst>
          </p:cNvPr>
          <p:cNvSpPr txBox="1">
            <a:spLocks/>
          </p:cNvSpPr>
          <p:nvPr/>
        </p:nvSpPr>
        <p:spPr>
          <a:xfrm>
            <a:off x="358991" y="1116700"/>
            <a:ext cx="6336945" cy="751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r>
              <a:rPr lang="en-US" sz="5400" dirty="0">
                <a:solidFill>
                  <a:schemeClr val="tx1"/>
                </a:solidFill>
                <a:latin typeface="Copperplate Gothic Bold" panose="020E0705020206020404" pitchFamily="34" charset="0"/>
              </a:rPr>
              <a:t>Access point</a:t>
            </a:r>
          </a:p>
        </p:txBody>
      </p:sp>
      <p:pic>
        <p:nvPicPr>
          <p:cNvPr id="10242" name="Picture 2" descr="Access Point | What is it and how it works? IAPP specification">
            <a:extLst>
              <a:ext uri="{FF2B5EF4-FFF2-40B4-BE49-F238E27FC236}">
                <a16:creationId xmlns:a16="http://schemas.microsoft.com/office/drawing/2014/main" id="{EC7E6B98-A8AD-DBD4-51D9-7FD0F804A7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9036" y="25688"/>
            <a:ext cx="3544964" cy="5117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10347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4419600" y="2024437"/>
            <a:ext cx="4724397" cy="2462213"/>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The Physical Layer is in charge of sending and receiving unstructured raw data between a device such a network interface controller, Ethernet hub, or network switch and a physical transmission media. It is responsible for converting digital information into electrical, radio, or optical signals. Layer requirements define voltage levels, voltage change timing, physical data rates, maximum transmission distances, modulation system, channel access method, and physical connectors. For wireless devices, this comprises pin layout, voltages, line impedance, cable specs, signal timing, and frequency.</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325885" y="615222"/>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L1/ PHYSICAL LAYER </a:t>
            </a:r>
          </a:p>
        </p:txBody>
      </p:sp>
      <p:pic>
        <p:nvPicPr>
          <p:cNvPr id="12290" name="Picture 2" descr="Physical Layer in OSI Model - Studyopedia">
            <a:extLst>
              <a:ext uri="{FF2B5EF4-FFF2-40B4-BE49-F238E27FC236}">
                <a16:creationId xmlns:a16="http://schemas.microsoft.com/office/drawing/2014/main" id="{F050585B-FFDE-D731-9F0A-B7E7319AF8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171" y="1181314"/>
            <a:ext cx="3688979" cy="3491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808540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4419601" y="2024437"/>
            <a:ext cx="4498622" cy="1384995"/>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A layer 2 switch is a network switch or device that operates at the data link layer (OSI Layer 2) and uses MAC addresses to determine the path through which frames are to be forwarded. It connects and transmits data in a local area network using hardware-based switching techniques (LAN).</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325885" y="615222"/>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L2/ PHYSICAL LAYER </a:t>
            </a:r>
          </a:p>
        </p:txBody>
      </p:sp>
      <p:pic>
        <p:nvPicPr>
          <p:cNvPr id="13314" name="Picture 2" descr="Layer 2 switching - Support Ashmil">
            <a:extLst>
              <a:ext uri="{FF2B5EF4-FFF2-40B4-BE49-F238E27FC236}">
                <a16:creationId xmlns:a16="http://schemas.microsoft.com/office/drawing/2014/main" id="{47412A66-8BD9-69EF-0D36-DA36E4C1BB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6884" y="1282914"/>
            <a:ext cx="3175160" cy="2927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814256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8" y="470363"/>
            <a:ext cx="4217521"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1446915" y="1816209"/>
            <a:ext cx="6554969" cy="1815882"/>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A media access control (MAC) is a network data transfer policy that controls how data is sent over a network cable between two computer terminals. Sublayers of the data link layer 2 in the OSI reference model are involved in the media access control </a:t>
            </a:r>
            <a:r>
              <a:rPr lang="en-US" dirty="0" err="1">
                <a:solidFill>
                  <a:schemeClr val="tx1"/>
                </a:solidFill>
                <a:latin typeface="Book Antiqua" panose="02040602050305030304" pitchFamily="18" charset="0"/>
                <a:ea typeface="Cabin"/>
                <a:cs typeface="Cabin"/>
                <a:sym typeface="Cabin"/>
              </a:rPr>
              <a:t>policy.The</a:t>
            </a:r>
            <a:r>
              <a:rPr lang="en-US" dirty="0">
                <a:solidFill>
                  <a:schemeClr val="tx1"/>
                </a:solidFill>
                <a:latin typeface="Book Antiqua" panose="02040602050305030304" pitchFamily="18" charset="0"/>
                <a:ea typeface="Cabin"/>
                <a:cs typeface="Cabin"/>
                <a:sym typeface="Cabin"/>
              </a:rPr>
              <a:t> main goal of the MAC protocol is to prevent collisions while facilitating data packet transfers between two computer terminals. When two or more terminals communicate data or information at the same time, a collision occurs. As a result, communication breaks down, which can be expensive for businesses that depend heavily on data transmission.</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32234" y="3976399"/>
            <a:ext cx="5273132"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L2/ PHYSICAL LAYER </a:t>
            </a:r>
          </a:p>
        </p:txBody>
      </p:sp>
      <p:sp>
        <p:nvSpPr>
          <p:cNvPr id="3" name="Google Shape;873;p51">
            <a:extLst>
              <a:ext uri="{FF2B5EF4-FFF2-40B4-BE49-F238E27FC236}">
                <a16:creationId xmlns:a16="http://schemas.microsoft.com/office/drawing/2014/main" id="{37888D2C-49F6-97E0-0C7B-CA38553E1B19}"/>
              </a:ext>
            </a:extLst>
          </p:cNvPr>
          <p:cNvSpPr txBox="1">
            <a:spLocks/>
          </p:cNvSpPr>
          <p:nvPr/>
        </p:nvSpPr>
        <p:spPr>
          <a:xfrm>
            <a:off x="4724400" y="470363"/>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Media Access Control</a:t>
            </a:r>
          </a:p>
        </p:txBody>
      </p:sp>
    </p:spTree>
    <p:extLst>
      <p:ext uri="{BB962C8B-B14F-4D97-AF65-F5344CB8AC3E}">
        <p14:creationId xmlns:p14="http://schemas.microsoft.com/office/powerpoint/2010/main" val="347037539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8" y="470363"/>
            <a:ext cx="4217521"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1446915" y="1816209"/>
            <a:ext cx="6554969" cy="1815882"/>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The logical link control (LLC) data communication protocol layer is the highest sublayer of the data link layer (layer 2) of the seven-layer OSI model in the IEEE 802 reference model of computer networking. The LLC sublayer serves as an interface between the MAC sublayer and the network </a:t>
            </a:r>
            <a:r>
              <a:rPr lang="en-US" dirty="0" err="1">
                <a:solidFill>
                  <a:schemeClr val="tx1"/>
                </a:solidFill>
                <a:latin typeface="Book Antiqua" panose="02040602050305030304" pitchFamily="18" charset="0"/>
                <a:ea typeface="Cabin"/>
                <a:cs typeface="Cabin"/>
                <a:sym typeface="Cabin"/>
              </a:rPr>
              <a:t>layer.The</a:t>
            </a:r>
            <a:r>
              <a:rPr lang="en-US" dirty="0">
                <a:solidFill>
                  <a:schemeClr val="tx1"/>
                </a:solidFill>
                <a:latin typeface="Book Antiqua" panose="02040602050305030304" pitchFamily="18" charset="0"/>
                <a:ea typeface="Cabin"/>
                <a:cs typeface="Cabin"/>
                <a:sym typeface="Cabin"/>
              </a:rPr>
              <a:t> LLC sublayer provides multiplexing methods that allow several network protocols (for example, IP, IPX, and </a:t>
            </a:r>
            <a:r>
              <a:rPr lang="en-US" dirty="0" err="1">
                <a:solidFill>
                  <a:schemeClr val="tx1"/>
                </a:solidFill>
                <a:latin typeface="Book Antiqua" panose="02040602050305030304" pitchFamily="18" charset="0"/>
                <a:ea typeface="Cabin"/>
                <a:cs typeface="Cabin"/>
                <a:sym typeface="Cabin"/>
              </a:rPr>
              <a:t>DECnet</a:t>
            </a:r>
            <a:r>
              <a:rPr lang="en-US" dirty="0">
                <a:solidFill>
                  <a:schemeClr val="tx1"/>
                </a:solidFill>
                <a:latin typeface="Book Antiqua" panose="02040602050305030304" pitchFamily="18" charset="0"/>
                <a:ea typeface="Cabin"/>
                <a:cs typeface="Cabin"/>
                <a:sym typeface="Cabin"/>
              </a:rPr>
              <a:t>) to coexist inside a multipoint network and be carried over the same network media. It can also provide flow control and fault management techniques for automatic repetition request (ARQ).</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32234" y="3976399"/>
            <a:ext cx="5273132"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L2/ PHYSICAL LAYER </a:t>
            </a:r>
          </a:p>
        </p:txBody>
      </p:sp>
      <p:sp>
        <p:nvSpPr>
          <p:cNvPr id="3" name="Google Shape;873;p51">
            <a:extLst>
              <a:ext uri="{FF2B5EF4-FFF2-40B4-BE49-F238E27FC236}">
                <a16:creationId xmlns:a16="http://schemas.microsoft.com/office/drawing/2014/main" id="{37888D2C-49F6-97E0-0C7B-CA38553E1B19}"/>
              </a:ext>
            </a:extLst>
          </p:cNvPr>
          <p:cNvSpPr txBox="1">
            <a:spLocks/>
          </p:cNvSpPr>
          <p:nvPr/>
        </p:nvSpPr>
        <p:spPr>
          <a:xfrm>
            <a:off x="4724400" y="470363"/>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LOGICAL LINK Control</a:t>
            </a:r>
          </a:p>
        </p:txBody>
      </p:sp>
    </p:spTree>
    <p:extLst>
      <p:ext uri="{BB962C8B-B14F-4D97-AF65-F5344CB8AC3E}">
        <p14:creationId xmlns:p14="http://schemas.microsoft.com/office/powerpoint/2010/main" val="1988020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1005" name="Google Shape;1005;p52"/>
          <p:cNvSpPr/>
          <p:nvPr/>
        </p:nvSpPr>
        <p:spPr>
          <a:xfrm>
            <a:off x="8718213" y="4517237"/>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8768290" y="40991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1095173" y="962418"/>
            <a:ext cx="6953653" cy="3554819"/>
          </a:xfrm>
          <a:prstGeom prst="rect">
            <a:avLst/>
          </a:prstGeom>
          <a:noFill/>
        </p:spPr>
        <p:txBody>
          <a:bodyPr wrap="square">
            <a:spAutoFit/>
          </a:bodyPr>
          <a:lstStyle/>
          <a:p>
            <a:pPr algn="just"/>
            <a:r>
              <a:rPr lang="en-US" sz="1500" b="0" i="0" dirty="0">
                <a:solidFill>
                  <a:schemeClr val="tx1"/>
                </a:solidFill>
                <a:effectLst/>
                <a:latin typeface="Book Antiqua" panose="02040602050305030304" pitchFamily="18" charset="0"/>
              </a:rPr>
              <a:t>A computer network is created by two or more computers connected through wired or wirelessly in order to share resources and data. Nowadays, almost all digital devices are connected to a computer network. You and </a:t>
            </a:r>
            <a:r>
              <a:rPr lang="en-US" sz="1500" b="0" i="1" dirty="0">
                <a:solidFill>
                  <a:schemeClr val="tx1"/>
                </a:solidFill>
                <a:effectLst/>
                <a:latin typeface="Book Antiqua" panose="02040602050305030304" pitchFamily="18" charset="0"/>
              </a:rPr>
              <a:t>your</a:t>
            </a:r>
            <a:r>
              <a:rPr lang="en-US" sz="1500" b="0" i="0" dirty="0">
                <a:solidFill>
                  <a:schemeClr val="tx1"/>
                </a:solidFill>
                <a:effectLst/>
                <a:latin typeface="Book Antiqua" panose="02040602050305030304" pitchFamily="18" charset="0"/>
              </a:rPr>
              <a:t> coworkers might share access to a printer or a group messaging system in an office setting. This is most likely made possible by a LAN, or local area network, which enables resource sharing inside your department. A city government might oversee a network of surveillance cameras that monitor traffic flow and incidents throughout the city. This network would be part of a MAN, or metropolitan area network, that allows city emergency personnel to respond to traffic accidents, advise drivers of alternate travel routes, and even send traffic tickets to red-light </a:t>
            </a:r>
            <a:r>
              <a:rPr lang="en-US" sz="1500" b="0" i="0" dirty="0" err="1">
                <a:solidFill>
                  <a:schemeClr val="tx1"/>
                </a:solidFill>
                <a:effectLst/>
                <a:latin typeface="Book Antiqua" panose="02040602050305030304" pitchFamily="18" charset="0"/>
              </a:rPr>
              <a:t>runners.The</a:t>
            </a:r>
            <a:r>
              <a:rPr lang="en-US" sz="1500" b="0" i="0" dirty="0">
                <a:solidFill>
                  <a:schemeClr val="tx1"/>
                </a:solidFill>
                <a:effectLst/>
                <a:latin typeface="Book Antiqua" panose="02040602050305030304" pitchFamily="18" charset="0"/>
              </a:rPr>
              <a:t> Weather Company worked to develop a peer-to-peer mesh network that allows mobile devices to communicate with one another without the need for </a:t>
            </a:r>
            <a:r>
              <a:rPr lang="en-US" sz="1500" b="0" i="0" dirty="0" err="1">
                <a:solidFill>
                  <a:schemeClr val="tx1"/>
                </a:solidFill>
                <a:effectLst/>
                <a:latin typeface="Book Antiqua" panose="02040602050305030304" pitchFamily="18" charset="0"/>
              </a:rPr>
              <a:t>WiFi</a:t>
            </a:r>
            <a:r>
              <a:rPr lang="en-US" sz="1500" b="0" i="0" dirty="0">
                <a:solidFill>
                  <a:schemeClr val="tx1"/>
                </a:solidFill>
                <a:effectLst/>
                <a:latin typeface="Book Antiqua" panose="02040602050305030304" pitchFamily="18" charset="0"/>
              </a:rPr>
              <a:t> or cellular connectivity. The Mesh Network Alerts project enables the delivery of life-saving weather information to billions of people even when they do not have access to the internet.</a:t>
            </a:r>
          </a:p>
        </p:txBody>
      </p:sp>
    </p:spTree>
    <p:extLst>
      <p:ext uri="{BB962C8B-B14F-4D97-AF65-F5344CB8AC3E}">
        <p14:creationId xmlns:p14="http://schemas.microsoft.com/office/powerpoint/2010/main" val="423993521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5187736" y="2797125"/>
            <a:ext cx="3956261" cy="1754326"/>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A Layer 3 switch is basically a switch that can perform routing functions in addition to switching. A client computer requires a default gateway for layer 3 connectivity to remote subnets.</a:t>
            </a:r>
          </a:p>
        </p:txBody>
      </p:sp>
      <p:pic>
        <p:nvPicPr>
          <p:cNvPr id="11266" name="Picture 2" descr="Layer 3 Switches – Networking Tales">
            <a:extLst>
              <a:ext uri="{FF2B5EF4-FFF2-40B4-BE49-F238E27FC236}">
                <a16:creationId xmlns:a16="http://schemas.microsoft.com/office/drawing/2014/main" id="{EF2607EA-B863-CC49-70BC-82E8A2D011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624" y="1239768"/>
            <a:ext cx="4818115" cy="3484938"/>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5187735" y="1453151"/>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L3/ LAYER 3 SWITCH</a:t>
            </a:r>
          </a:p>
        </p:txBody>
      </p:sp>
    </p:spTree>
    <p:extLst>
      <p:ext uri="{BB962C8B-B14F-4D97-AF65-F5344CB8AC3E}">
        <p14:creationId xmlns:p14="http://schemas.microsoft.com/office/powerpoint/2010/main" val="26893450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356519" y="1665037"/>
            <a:ext cx="5407590" cy="3293209"/>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600" dirty="0">
                <a:solidFill>
                  <a:schemeClr val="tx1"/>
                </a:solidFill>
                <a:latin typeface="Book Antiqua" panose="02040602050305030304" pitchFamily="18" charset="0"/>
                <a:ea typeface="Cabin"/>
                <a:cs typeface="Cabin"/>
                <a:sym typeface="Cabin"/>
              </a:rPr>
              <a:t>The transport layer, or Layer 4 of the OSI model, handles network traffic between hosts and end systems to enable complete data transfers. TCP, UDP, DCCP, and SCTP are transport-layer protocols that manage the volume of data, where it is transmitted, and at what pace it is sent.</a:t>
            </a:r>
          </a:p>
          <a:p>
            <a:pPr marL="0" lvl="0" indent="0" algn="just" rtl="0">
              <a:spcBef>
                <a:spcPts val="0"/>
              </a:spcBef>
              <a:spcAft>
                <a:spcPts val="0"/>
              </a:spcAft>
              <a:buClr>
                <a:schemeClr val="hlink"/>
              </a:buClr>
              <a:buSzPts val="1100"/>
              <a:buFont typeface="Arial"/>
              <a:buNone/>
            </a:pPr>
            <a:endParaRPr lang="en-US" sz="1600" dirty="0">
              <a:solidFill>
                <a:schemeClr val="tx1"/>
              </a:solidFill>
              <a:latin typeface="Book Antiqua" panose="02040602050305030304" pitchFamily="18" charset="0"/>
              <a:ea typeface="Cabin"/>
              <a:cs typeface="Cabin"/>
              <a:sym typeface="Cabin"/>
            </a:endParaRPr>
          </a:p>
          <a:p>
            <a:pPr marL="0" lvl="0" indent="0" algn="just" rtl="0">
              <a:spcBef>
                <a:spcPts val="0"/>
              </a:spcBef>
              <a:spcAft>
                <a:spcPts val="0"/>
              </a:spcAft>
              <a:buClr>
                <a:schemeClr val="hlink"/>
              </a:buClr>
              <a:buSzPts val="1100"/>
              <a:buFont typeface="Arial"/>
              <a:buNone/>
            </a:pPr>
            <a:r>
              <a:rPr lang="en-US" sz="1600" dirty="0">
                <a:solidFill>
                  <a:schemeClr val="tx1"/>
                </a:solidFill>
                <a:latin typeface="Book Antiqua" panose="02040602050305030304" pitchFamily="18" charset="0"/>
                <a:ea typeface="Cabin"/>
                <a:cs typeface="Cabin"/>
                <a:sym typeface="Cabin"/>
              </a:rPr>
              <a:t>Layer 4 avoids the requirement for the application-oriented layers 5 - 7 to consider the features of the communications network itself by providing standardized access to communication services such as connection-oriented communication, reliability, flow control, and multiplexing. Layer 4 is also in charge of error recovery from beginning to conclusion.</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513464" y="907484"/>
            <a:ext cx="6687879"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L4/ LAYER 4 SWITCH</a:t>
            </a:r>
          </a:p>
        </p:txBody>
      </p:sp>
      <p:pic>
        <p:nvPicPr>
          <p:cNvPr id="12290" name="Picture 2" descr="OSI Model – Practical Networking .net">
            <a:extLst>
              <a:ext uri="{FF2B5EF4-FFF2-40B4-BE49-F238E27FC236}">
                <a16:creationId xmlns:a16="http://schemas.microsoft.com/office/drawing/2014/main" id="{397B8E13-8D22-0A37-9635-493657C96B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2356" y="598562"/>
            <a:ext cx="2905125" cy="3637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98634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4614697" y="1793218"/>
            <a:ext cx="4517148" cy="2677656"/>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The Session Layer sets the setup, regulates the connections, and finishes the takedown of a "session" between two or more computers. Because DNS and other Name Resolution Protocols operate in this tier, frequent Session Layer functions include user logon (establishment), name lookup (management), and user logoff (termination). Authentication protocols, for example, are embedded into most client software, such as the FTP Client and NFS Client for Microsoft Networks. As a result, the Session layer creates, manages, and terminates connections between local and distant applications.</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419600" y="522219"/>
            <a:ext cx="3956261" cy="12709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L5/ SESSION LAYER</a:t>
            </a:r>
          </a:p>
        </p:txBody>
      </p:sp>
      <p:pic>
        <p:nvPicPr>
          <p:cNvPr id="14338" name="Picture 2" descr="Session Layer">
            <a:extLst>
              <a:ext uri="{FF2B5EF4-FFF2-40B4-BE49-F238E27FC236}">
                <a16:creationId xmlns:a16="http://schemas.microsoft.com/office/drawing/2014/main" id="{E35716E7-E489-A8EA-A87F-131C454BC4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624" y="1244313"/>
            <a:ext cx="4159681" cy="34288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070417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4261555" y="1685770"/>
            <a:ext cx="4724399" cy="3323987"/>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dirty="0">
                <a:solidFill>
                  <a:schemeClr val="tx1"/>
                </a:solidFill>
                <a:latin typeface="Book Antiqua" panose="02040602050305030304" pitchFamily="18" charset="0"/>
                <a:ea typeface="Cabin"/>
                <a:cs typeface="Cabin"/>
                <a:sym typeface="Cabin"/>
              </a:rPr>
              <a:t>The Presentation Layer handles protocol conversion, data encryption, data decryption, data compression, data decompression, data representation incompatibility between operating systems, and graphic commands. The presentation layer converts data so that it can be sent across a network in the form that the application layer accepts. Because the Presentation Layer translates data and visuals into a display format for the Application Layer, it is also known as the Syntax Layer. As a result, the Presentation Layer negotiates the transfer of syntax structure via the Abstract Syntax Notation One (ASN.1) Basic Encoding Rules, with capabilities such as converting an EBCDIC-coded text file to an ASCII-coded file, or serialization of objects and other data structures from and to XML.</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3893592" y="448680"/>
            <a:ext cx="4880784"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L6/ PRESENTATION LAYER </a:t>
            </a:r>
          </a:p>
        </p:txBody>
      </p:sp>
      <p:pic>
        <p:nvPicPr>
          <p:cNvPr id="15362" name="Picture 2" descr="Presentation Layer - Network Encyclopedia">
            <a:extLst>
              <a:ext uri="{FF2B5EF4-FFF2-40B4-BE49-F238E27FC236}">
                <a16:creationId xmlns:a16="http://schemas.microsoft.com/office/drawing/2014/main" id="{358B9C60-657A-B191-332C-EDE4DDA0AC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171" y="1282914"/>
            <a:ext cx="3585540" cy="3374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21273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02079" y="470363"/>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5113311" y="1648809"/>
            <a:ext cx="3956261" cy="3139321"/>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A Layer 7 switch is a network device that combines routing and switching functions. It can pass traffic and perform forwarding and routing choices at Layer 2 speed, but it relies on information from the application layer or Layer 7.Layer 7 switches are also known as Layer 4-7 switches, content switches, content service switches, Web switches, and application switches.</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4238847" y="470363"/>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L7/ LAYER 7 SWITCH</a:t>
            </a:r>
          </a:p>
        </p:txBody>
      </p:sp>
      <p:pic>
        <p:nvPicPr>
          <p:cNvPr id="13314" name="Picture 2" descr="layer 7 switch :: ITWissen.info">
            <a:extLst>
              <a:ext uri="{FF2B5EF4-FFF2-40B4-BE49-F238E27FC236}">
                <a16:creationId xmlns:a16="http://schemas.microsoft.com/office/drawing/2014/main" id="{2DB534F0-70F5-3F87-C21B-59E28331FE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556" y="1207609"/>
            <a:ext cx="4498234" cy="37081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56702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Google Shape;873;p51">
            <a:extLst>
              <a:ext uri="{FF2B5EF4-FFF2-40B4-BE49-F238E27FC236}">
                <a16:creationId xmlns:a16="http://schemas.microsoft.com/office/drawing/2014/main" id="{6024AD77-5E7F-8931-41CB-2EE6C902A3F0}"/>
              </a:ext>
            </a:extLst>
          </p:cNvPr>
          <p:cNvSpPr txBox="1">
            <a:spLocks/>
          </p:cNvSpPr>
          <p:nvPr/>
        </p:nvSpPr>
        <p:spPr>
          <a:xfrm>
            <a:off x="191446" y="713299"/>
            <a:ext cx="2821253" cy="751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r>
              <a:rPr lang="en-US" sz="5400" dirty="0">
                <a:solidFill>
                  <a:schemeClr val="tx1"/>
                </a:solidFill>
                <a:latin typeface="Copperplate Gothic Bold" panose="020E0705020206020404" pitchFamily="34" charset="0"/>
              </a:rPr>
              <a:t>proxy</a:t>
            </a:r>
          </a:p>
        </p:txBody>
      </p:sp>
      <p:pic>
        <p:nvPicPr>
          <p:cNvPr id="14340" name="Picture 4" descr="Why would you need a proxy server? - Quora">
            <a:extLst>
              <a:ext uri="{FF2B5EF4-FFF2-40B4-BE49-F238E27FC236}">
                <a16:creationId xmlns:a16="http://schemas.microsoft.com/office/drawing/2014/main" id="{F3496EAB-4176-8A37-EB9C-951CC01A94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5899" y="1"/>
            <a:ext cx="3658101"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4183E93-2C1E-5284-267C-D87E7BA48815}"/>
              </a:ext>
            </a:extLst>
          </p:cNvPr>
          <p:cNvSpPr txBox="1"/>
          <p:nvPr/>
        </p:nvSpPr>
        <p:spPr>
          <a:xfrm>
            <a:off x="191446" y="1877725"/>
            <a:ext cx="5115874" cy="2862322"/>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Two or more networks are connected by a router. The router is frequently used to link a LAN (local area network) in a house or office to the internet (WAN). In addition to connections connecting computers on the LAN, it typically includes an internet cable plugged in. As an alternative, a network device can have a wireless (Wi-Fi-enabled) LAN connection. Additionally known as wireless access points, these (WAPs).</a:t>
            </a:r>
          </a:p>
        </p:txBody>
      </p:sp>
    </p:spTree>
    <p:extLst>
      <p:ext uri="{BB962C8B-B14F-4D97-AF65-F5344CB8AC3E}">
        <p14:creationId xmlns:p14="http://schemas.microsoft.com/office/powerpoint/2010/main" val="265432377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21" name="Google Shape;821;p47"/>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OSI MODEL </a:t>
            </a:r>
            <a:endParaRPr dirty="0">
              <a:solidFill>
                <a:schemeClr val="lt1"/>
              </a:solidFill>
              <a:latin typeface="Epilogue"/>
              <a:ea typeface="Epilogue"/>
              <a:cs typeface="Epilogue"/>
              <a:sym typeface="Epilogue"/>
            </a:endParaRPr>
          </a:p>
        </p:txBody>
      </p:sp>
      <p:sp>
        <p:nvSpPr>
          <p:cNvPr id="3" name="AutoShape 6" descr="OSI Model">
            <a:extLst>
              <a:ext uri="{FF2B5EF4-FFF2-40B4-BE49-F238E27FC236}">
                <a16:creationId xmlns:a16="http://schemas.microsoft.com/office/drawing/2014/main" id="{6CB58205-E2AC-5D82-425D-93C639B9F260}"/>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6392" name="Picture 8" descr="What is OSI Model | Comprehensive Guide to OSI Model">
            <a:extLst>
              <a:ext uri="{FF2B5EF4-FFF2-40B4-BE49-F238E27FC236}">
                <a16:creationId xmlns:a16="http://schemas.microsoft.com/office/drawing/2014/main" id="{417DFF94-E4CD-9619-0B9A-64A37B607D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969225"/>
            <a:ext cx="3689232" cy="345392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733A5EAC-B832-6599-F643-FBE58A62C0E1}"/>
              </a:ext>
            </a:extLst>
          </p:cNvPr>
          <p:cNvSpPr txBox="1"/>
          <p:nvPr/>
        </p:nvSpPr>
        <p:spPr>
          <a:xfrm>
            <a:off x="4572000" y="1099931"/>
            <a:ext cx="3526465" cy="3539430"/>
          </a:xfrm>
          <a:prstGeom prst="rect">
            <a:avLst/>
          </a:prstGeom>
          <a:noFill/>
        </p:spPr>
        <p:txBody>
          <a:bodyPr wrap="square">
            <a:spAutoFit/>
          </a:bodyPr>
          <a:lstStyle/>
          <a:p>
            <a:pPr algn="just"/>
            <a:r>
              <a:rPr lang="en-US" sz="1600" b="0" i="0" dirty="0">
                <a:solidFill>
                  <a:schemeClr val="bg1"/>
                </a:solidFill>
                <a:effectLst/>
                <a:latin typeface="Book Antiqua" panose="02040602050305030304" pitchFamily="18" charset="0"/>
              </a:rPr>
              <a:t>OSI model stands for Open System interconnection mode developed by the international organization for standardization in 1984, designed to show the flow of moving data from one software application of one computer to another software application of another computer.  It consists of seven layers – Physical layer, Data link layer, Network layer, Transport layer, Session layer, Presentation layer and Application layer. Each layer has its own tasks, which are performed independently.</a:t>
            </a:r>
            <a:endParaRPr lang="en-US" sz="1600" dirty="0">
              <a:solidFill>
                <a:schemeClr val="bg1"/>
              </a:solidFill>
              <a:latin typeface="Book Antiqua" panose="02040602050305030304" pitchFamily="18" charset="0"/>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21" name="Google Shape;821;p47"/>
          <p:cNvSpPr txBox="1">
            <a:spLocks noGrp="1"/>
          </p:cNvSpPr>
          <p:nvPr>
            <p:ph type="title"/>
          </p:nvPr>
        </p:nvSpPr>
        <p:spPr>
          <a:xfrm>
            <a:off x="720000" y="969225"/>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TCP/IP MODEL </a:t>
            </a:r>
            <a:endParaRPr dirty="0">
              <a:solidFill>
                <a:schemeClr val="lt1"/>
              </a:solidFill>
              <a:latin typeface="Epilogue"/>
              <a:ea typeface="Epilogue"/>
              <a:cs typeface="Epilogue"/>
              <a:sym typeface="Epilogue"/>
            </a:endParaRPr>
          </a:p>
        </p:txBody>
      </p:sp>
      <p:sp>
        <p:nvSpPr>
          <p:cNvPr id="3" name="AutoShape 6" descr="OSI Model">
            <a:extLst>
              <a:ext uri="{FF2B5EF4-FFF2-40B4-BE49-F238E27FC236}">
                <a16:creationId xmlns:a16="http://schemas.microsoft.com/office/drawing/2014/main" id="{6CB58205-E2AC-5D82-425D-93C639B9F260}"/>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TextBox 12">
            <a:extLst>
              <a:ext uri="{FF2B5EF4-FFF2-40B4-BE49-F238E27FC236}">
                <a16:creationId xmlns:a16="http://schemas.microsoft.com/office/drawing/2014/main" id="{733A5EAC-B832-6599-F643-FBE58A62C0E1}"/>
              </a:ext>
            </a:extLst>
          </p:cNvPr>
          <p:cNvSpPr txBox="1"/>
          <p:nvPr/>
        </p:nvSpPr>
        <p:spPr>
          <a:xfrm>
            <a:off x="4736274" y="1379213"/>
            <a:ext cx="3763926" cy="3139321"/>
          </a:xfrm>
          <a:prstGeom prst="rect">
            <a:avLst/>
          </a:prstGeom>
          <a:noFill/>
        </p:spPr>
        <p:txBody>
          <a:bodyPr wrap="square">
            <a:spAutoFit/>
          </a:bodyPr>
          <a:lstStyle/>
          <a:p>
            <a:pPr algn="just"/>
            <a:r>
              <a:rPr lang="en-US" sz="1800" b="0" i="0" dirty="0">
                <a:solidFill>
                  <a:schemeClr val="bg1"/>
                </a:solidFill>
                <a:effectLst/>
                <a:latin typeface="Book Antiqua" panose="02040602050305030304" pitchFamily="18" charset="0"/>
              </a:rPr>
              <a:t>What is a TCP IP model?</a:t>
            </a:r>
          </a:p>
          <a:p>
            <a:pPr algn="just"/>
            <a:endParaRPr lang="en-US" sz="1800" b="0" i="0" dirty="0">
              <a:solidFill>
                <a:schemeClr val="bg1"/>
              </a:solidFill>
              <a:effectLst/>
              <a:latin typeface="Book Antiqua" panose="02040602050305030304" pitchFamily="18" charset="0"/>
            </a:endParaRPr>
          </a:p>
          <a:p>
            <a:pPr algn="just"/>
            <a:r>
              <a:rPr lang="en-US" sz="1800" b="0" i="0" dirty="0">
                <a:solidFill>
                  <a:schemeClr val="bg1"/>
                </a:solidFill>
                <a:effectLst/>
                <a:latin typeface="Book Antiqua" panose="02040602050305030304" pitchFamily="18" charset="0"/>
              </a:rPr>
              <a:t>TCP/IP stands for Transmission Control Protocol/Internet Protocol and is a suite of communication protocols used to interconnect network devices on the internet. TCP/IP is also used as a communications protocol in a private computer network (an intranet or extranet).</a:t>
            </a:r>
            <a:endParaRPr lang="en-US" sz="1800" dirty="0">
              <a:solidFill>
                <a:schemeClr val="bg1"/>
              </a:solidFill>
              <a:latin typeface="Book Antiqua" panose="02040602050305030304" pitchFamily="18" charset="0"/>
            </a:endParaRPr>
          </a:p>
        </p:txBody>
      </p:sp>
      <p:pic>
        <p:nvPicPr>
          <p:cNvPr id="19458" name="Picture 2" descr="TCP/IP: What Is the TCP/IP Model &amp; How Does It Work? | AVG">
            <a:extLst>
              <a:ext uri="{FF2B5EF4-FFF2-40B4-BE49-F238E27FC236}">
                <a16:creationId xmlns:a16="http://schemas.microsoft.com/office/drawing/2014/main" id="{52E5AC0A-0DB1-C15B-749D-82A5F0EA96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535" y="1607650"/>
            <a:ext cx="3526465" cy="2910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875988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1223080" y="1242174"/>
            <a:ext cx="5087905" cy="400110"/>
          </a:xfrm>
          <a:prstGeom prst="rect">
            <a:avLst/>
          </a:prstGeom>
          <a:solidFill>
            <a:schemeClr val="tx1"/>
          </a:solidFill>
        </p:spPr>
        <p:txBody>
          <a:bodyPr wrap="square">
            <a:spAutoFit/>
          </a:bodyPr>
          <a:lstStyle/>
          <a:p>
            <a:pPr algn="l"/>
            <a:r>
              <a:rPr lang="en-US" sz="2000" b="1" i="0" dirty="0">
                <a:solidFill>
                  <a:schemeClr val="bg1"/>
                </a:solidFill>
                <a:effectLst/>
                <a:latin typeface="Algerian" panose="04020705040A02060702" pitchFamily="82" charset="0"/>
              </a:rPr>
              <a:t>Relation to </a:t>
            </a:r>
            <a:r>
              <a:rPr lang="en-US" sz="2000" b="1" i="0" dirty="0" err="1">
                <a:solidFill>
                  <a:schemeClr val="bg1"/>
                </a:solidFill>
                <a:effectLst/>
                <a:latin typeface="Algerian" panose="04020705040A02060702" pitchFamily="82" charset="0"/>
              </a:rPr>
              <a:t>tcp</a:t>
            </a:r>
            <a:r>
              <a:rPr lang="en-US" sz="2000" b="1" i="0" dirty="0">
                <a:solidFill>
                  <a:schemeClr val="bg1"/>
                </a:solidFill>
                <a:effectLst/>
                <a:latin typeface="Algerian" panose="04020705040A02060702" pitchFamily="82" charset="0"/>
              </a:rPr>
              <a:t>/</a:t>
            </a:r>
            <a:r>
              <a:rPr lang="en-US" sz="2000" b="1" i="0" dirty="0" err="1">
                <a:solidFill>
                  <a:schemeClr val="bg1"/>
                </a:solidFill>
                <a:effectLst/>
                <a:latin typeface="Algerian" panose="04020705040A02060702" pitchFamily="82" charset="0"/>
              </a:rPr>
              <a:t>ip</a:t>
            </a:r>
            <a:r>
              <a:rPr lang="en-US" sz="2000" b="1" i="0" dirty="0">
                <a:solidFill>
                  <a:schemeClr val="bg1"/>
                </a:solidFill>
                <a:effectLst/>
                <a:latin typeface="Algerian" panose="04020705040A02060702" pitchFamily="82" charset="0"/>
              </a:rPr>
              <a:t> model</a:t>
            </a:r>
          </a:p>
        </p:txBody>
      </p:sp>
      <p:sp>
        <p:nvSpPr>
          <p:cNvPr id="2" name="TextBox 1">
            <a:extLst>
              <a:ext uri="{FF2B5EF4-FFF2-40B4-BE49-F238E27FC236}">
                <a16:creationId xmlns:a16="http://schemas.microsoft.com/office/drawing/2014/main" id="{EBBFFA93-9BB4-F78D-C411-342C10902C1A}"/>
              </a:ext>
            </a:extLst>
          </p:cNvPr>
          <p:cNvSpPr txBox="1"/>
          <p:nvPr/>
        </p:nvSpPr>
        <p:spPr>
          <a:xfrm>
            <a:off x="2095656" y="1895173"/>
            <a:ext cx="5729005" cy="2246769"/>
          </a:xfrm>
          <a:prstGeom prst="rect">
            <a:avLst/>
          </a:prstGeom>
          <a:solidFill>
            <a:schemeClr val="tx1"/>
          </a:solidFill>
        </p:spPr>
        <p:txBody>
          <a:bodyPr wrap="square">
            <a:spAutoFit/>
          </a:bodyPr>
          <a:lstStyle/>
          <a:p>
            <a:pPr algn="just"/>
            <a:r>
              <a:rPr lang="en-US" b="0" i="0" dirty="0">
                <a:solidFill>
                  <a:srgbClr val="222222"/>
                </a:solidFill>
                <a:effectLst/>
                <a:latin typeface="Book Antiqua" panose="02040602050305030304" pitchFamily="18" charset="0"/>
              </a:rPr>
              <a:t>The Internet's protocol set is described by the TCP/IP model. [3] The Internet layer is a layer in the TCP/IP paradigm that sits above the link layer. The TCP/IP Internet layer and the OSI network layer are often used interchangeably in textbooks and other secondary sources. The permissible properties of protocols (such as whether they are connection-oriented or connection-less) placed into these layers are different in the two models, therefore this comparison is inaccurate. [Reference needed] In reality, the network layer's functionality is only partially implemented at the TCP/IP Internet layer. It exclusively discusses the Internet, a single sort of network design.</a:t>
            </a:r>
            <a:endParaRPr lang="en-US" dirty="0">
              <a:latin typeface="Book Antiqua" panose="02040602050305030304" pitchFamily="18" charset="0"/>
            </a:endParaRPr>
          </a:p>
        </p:txBody>
      </p:sp>
    </p:spTree>
    <p:extLst>
      <p:ext uri="{BB962C8B-B14F-4D97-AF65-F5344CB8AC3E}">
        <p14:creationId xmlns:p14="http://schemas.microsoft.com/office/powerpoint/2010/main" val="182069470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382773" y="2411589"/>
            <a:ext cx="3912781" cy="1815882"/>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600" dirty="0">
                <a:solidFill>
                  <a:schemeClr val="tx1"/>
                </a:solidFill>
                <a:latin typeface="Book Antiqua" panose="02040602050305030304" pitchFamily="18" charset="0"/>
                <a:ea typeface="Cabin"/>
                <a:cs typeface="Cabin"/>
                <a:sym typeface="Cabin"/>
              </a:rPr>
              <a:t>TCP/IP Model is a communication protocols suite using which network devices can be connected to the Internet. On the other hand, the OSI Model is a conceptual framework using which the functioning of a network can be described.</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307927" y="1156279"/>
            <a:ext cx="4478496"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dirty="0">
                <a:solidFill>
                  <a:schemeClr val="tx1"/>
                </a:solidFill>
                <a:latin typeface="Copperplate Gothic Bold" panose="020E0705020206020404" pitchFamily="34" charset="0"/>
              </a:rPr>
              <a:t>Difference between </a:t>
            </a:r>
            <a:r>
              <a:rPr lang="en-US" dirty="0" err="1">
                <a:solidFill>
                  <a:schemeClr val="tx1"/>
                </a:solidFill>
                <a:latin typeface="Copperplate Gothic Bold" panose="020E0705020206020404" pitchFamily="34" charset="0"/>
              </a:rPr>
              <a:t>osi</a:t>
            </a:r>
            <a:r>
              <a:rPr lang="en-US" dirty="0">
                <a:solidFill>
                  <a:schemeClr val="tx1"/>
                </a:solidFill>
                <a:latin typeface="Copperplate Gothic Bold" panose="020E0705020206020404" pitchFamily="34" charset="0"/>
              </a:rPr>
              <a:t> &amp; </a:t>
            </a:r>
            <a:r>
              <a:rPr lang="en-US" dirty="0" err="1">
                <a:solidFill>
                  <a:schemeClr val="tx1"/>
                </a:solidFill>
                <a:latin typeface="Copperplate Gothic Bold" panose="020E0705020206020404" pitchFamily="34" charset="0"/>
              </a:rPr>
              <a:t>tcp</a:t>
            </a:r>
            <a:r>
              <a:rPr lang="en-US" dirty="0">
                <a:solidFill>
                  <a:schemeClr val="tx1"/>
                </a:solidFill>
                <a:latin typeface="Copperplate Gothic Bold" panose="020E0705020206020404" pitchFamily="34" charset="0"/>
              </a:rPr>
              <a:t>/</a:t>
            </a:r>
            <a:r>
              <a:rPr lang="en-US" dirty="0" err="1">
                <a:solidFill>
                  <a:schemeClr val="tx1"/>
                </a:solidFill>
                <a:latin typeface="Copperplate Gothic Bold" panose="020E0705020206020404" pitchFamily="34" charset="0"/>
              </a:rPr>
              <a:t>ip</a:t>
            </a:r>
            <a:r>
              <a:rPr lang="en-US" dirty="0">
                <a:solidFill>
                  <a:schemeClr val="tx1"/>
                </a:solidFill>
                <a:latin typeface="Copperplate Gothic Bold" panose="020E0705020206020404" pitchFamily="34" charset="0"/>
              </a:rPr>
              <a:t> model</a:t>
            </a:r>
          </a:p>
        </p:txBody>
      </p:sp>
      <p:pic>
        <p:nvPicPr>
          <p:cNvPr id="20482" name="Picture 2" descr="Best Guide To Understand What Is TCP/IP Model | Simplilearn">
            <a:extLst>
              <a:ext uri="{FF2B5EF4-FFF2-40B4-BE49-F238E27FC236}">
                <a16:creationId xmlns:a16="http://schemas.microsoft.com/office/drawing/2014/main" id="{46A2F0B6-428D-B5C2-6C8D-75F7A6137A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8446" y="761403"/>
            <a:ext cx="3912781" cy="4027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2236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2516952" y="1605516"/>
            <a:ext cx="4681290" cy="228752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183F096F-79D1-472E-B6E9-EB01F18A739D}"/>
              </a:ext>
            </a:extLst>
          </p:cNvPr>
          <p:cNvSpPr>
            <a:spLocks noGrp="1"/>
          </p:cNvSpPr>
          <p:nvPr>
            <p:ph type="title" idx="2"/>
          </p:nvPr>
        </p:nvSpPr>
        <p:spPr>
          <a:xfrm>
            <a:off x="2469341" y="2312875"/>
            <a:ext cx="4452453" cy="904500"/>
          </a:xfrm>
        </p:spPr>
        <p:txBody>
          <a:bodyPr/>
          <a:lstStyle/>
          <a:p>
            <a:r>
              <a:rPr lang="en-US" sz="3600" dirty="0">
                <a:latin typeface="Algerian" panose="04020705040A02060702" pitchFamily="82" charset="0"/>
              </a:rPr>
              <a:t>Computer networks and the internet</a:t>
            </a:r>
          </a:p>
        </p:txBody>
      </p:sp>
    </p:spTree>
    <p:extLst>
      <p:ext uri="{BB962C8B-B14F-4D97-AF65-F5344CB8AC3E}">
        <p14:creationId xmlns:p14="http://schemas.microsoft.com/office/powerpoint/2010/main" val="420729815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2254148" y="4208415"/>
            <a:ext cx="5087905" cy="338554"/>
          </a:xfrm>
          <a:prstGeom prst="rect">
            <a:avLst/>
          </a:prstGeom>
          <a:solidFill>
            <a:schemeClr val="tx1"/>
          </a:solidFill>
        </p:spPr>
        <p:txBody>
          <a:bodyPr wrap="square">
            <a:spAutoFit/>
          </a:bodyPr>
          <a:lstStyle/>
          <a:p>
            <a:pPr algn="l"/>
            <a:r>
              <a:rPr lang="en-US" sz="1600" b="1" i="0" dirty="0">
                <a:solidFill>
                  <a:schemeClr val="bg1"/>
                </a:solidFill>
                <a:effectLst/>
                <a:latin typeface="Algerian" panose="04020705040A02060702" pitchFamily="82" charset="0"/>
              </a:rPr>
              <a:t>differences between the OSI and TCP/IP model:</a:t>
            </a:r>
          </a:p>
        </p:txBody>
      </p:sp>
      <p:pic>
        <p:nvPicPr>
          <p:cNvPr id="4" name="Picture 3">
            <a:extLst>
              <a:ext uri="{FF2B5EF4-FFF2-40B4-BE49-F238E27FC236}">
                <a16:creationId xmlns:a16="http://schemas.microsoft.com/office/drawing/2014/main" id="{037006C9-ACFF-346E-4136-22ADDF630AC7}"/>
              </a:ext>
            </a:extLst>
          </p:cNvPr>
          <p:cNvPicPr>
            <a:picLocks noChangeAspect="1"/>
          </p:cNvPicPr>
          <p:nvPr/>
        </p:nvPicPr>
        <p:blipFill>
          <a:blip r:embed="rId3"/>
          <a:stretch>
            <a:fillRect/>
          </a:stretch>
        </p:blipFill>
        <p:spPr>
          <a:xfrm>
            <a:off x="1031358" y="1068201"/>
            <a:ext cx="6836796" cy="2978674"/>
          </a:xfrm>
          <a:prstGeom prst="rect">
            <a:avLst/>
          </a:prstGeom>
        </p:spPr>
      </p:pic>
    </p:spTree>
    <p:extLst>
      <p:ext uri="{BB962C8B-B14F-4D97-AF65-F5344CB8AC3E}">
        <p14:creationId xmlns:p14="http://schemas.microsoft.com/office/powerpoint/2010/main" val="194803903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23344" y="744616"/>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2885271" y="446245"/>
            <a:ext cx="5930373"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TCP/IP protocol </a:t>
            </a:r>
          </a:p>
          <a:p>
            <a:pPr algn="ctr"/>
            <a:r>
              <a:rPr lang="en-US" sz="3200" dirty="0">
                <a:solidFill>
                  <a:schemeClr val="tx1"/>
                </a:solidFill>
                <a:latin typeface="Copperplate Gothic Bold" panose="020E0705020206020404" pitchFamily="34" charset="0"/>
              </a:rPr>
              <a:t>suites</a:t>
            </a:r>
          </a:p>
        </p:txBody>
      </p:sp>
      <p:pic>
        <p:nvPicPr>
          <p:cNvPr id="21506" name="Picture 2" descr="The TCP/IP Protocol Suite - YouTube">
            <a:extLst>
              <a:ext uri="{FF2B5EF4-FFF2-40B4-BE49-F238E27FC236}">
                <a16:creationId xmlns:a16="http://schemas.microsoft.com/office/drawing/2014/main" id="{BCE6D65D-DE3D-0B1A-1888-A1B59C02BB0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336" t="13868" r="10568" b="17188"/>
          <a:stretch/>
        </p:blipFill>
        <p:spPr bwMode="auto">
          <a:xfrm>
            <a:off x="585984" y="1524071"/>
            <a:ext cx="7489420" cy="317318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456698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23344" y="744616"/>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1883735" y="2297297"/>
            <a:ext cx="6014484" cy="2031325"/>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The Internet protocol suite, also referred to as TCP/IP, is a framework for categorizing the collection of communication protocols used on the Internet and other comparable computer networks. The Transmission Control Protocol (TCP), User Datagram Protocol (UDP), and Internet Protocol are the suite's fundamental protocols (IP).</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2994838" y="814878"/>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200" dirty="0">
                <a:solidFill>
                  <a:schemeClr val="tx1"/>
                </a:solidFill>
                <a:latin typeface="Copperplate Gothic Bold" panose="020E0705020206020404" pitchFamily="34" charset="0"/>
              </a:rPr>
              <a:t>TCP/IP protocol suites</a:t>
            </a:r>
          </a:p>
        </p:txBody>
      </p:sp>
    </p:spTree>
    <p:extLst>
      <p:ext uri="{BB962C8B-B14F-4D97-AF65-F5344CB8AC3E}">
        <p14:creationId xmlns:p14="http://schemas.microsoft.com/office/powerpoint/2010/main" val="362311993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719389" y="1164199"/>
            <a:ext cx="7910623" cy="3693319"/>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The protocols utilized by the majority of applications for delivering user services or exchanging application data through the network connections created by the lower level protocols are included in the application layer. This could include fundamental network support services like host configuration and routing protocols. The File Transfer Protocol (FTP), the Simple Mail Transfer Protocol (SMTP), the Dynamic Host Configuration Protocol, and the Hypertext Transfer Protocol are some examples of application layer protocols (DHCP). [36] Application layer protocols are used to encode data, which is then contained in transport layer protocol units (such as TCP streams or UDP datagrams) that use lower layer protocols to carry out the actual data transferred. The TCP/IP paradigm does not specify extra layers between protocols and does not take into account the intricacies of structuring and presenting data.</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3261646" y="379453"/>
            <a:ext cx="5062870"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tx1"/>
                </a:solidFill>
                <a:latin typeface="Copperplate Gothic Bold" panose="020E0705020206020404" pitchFamily="34" charset="0"/>
              </a:rPr>
              <a:t>Application layer </a:t>
            </a:r>
          </a:p>
        </p:txBody>
      </p:sp>
    </p:spTree>
    <p:extLst>
      <p:ext uri="{BB962C8B-B14F-4D97-AF65-F5344CB8AC3E}">
        <p14:creationId xmlns:p14="http://schemas.microsoft.com/office/powerpoint/2010/main" val="185438571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23344" y="744616"/>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3561907" y="470363"/>
            <a:ext cx="463320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dirty="0">
                <a:solidFill>
                  <a:schemeClr val="tx1"/>
                </a:solidFill>
                <a:latin typeface="Copperplate Gothic Bold" panose="020E0705020206020404" pitchFamily="34" charset="0"/>
              </a:rPr>
              <a:t>Hypertext Transfer Protocol (HTTP)</a:t>
            </a:r>
          </a:p>
          <a:p>
            <a:pPr algn="ctr"/>
            <a:endParaRPr lang="en-US" sz="3200" dirty="0">
              <a:solidFill>
                <a:schemeClr val="tx1"/>
              </a:solidFill>
              <a:latin typeface="Copperplate Gothic Bold" panose="020E0705020206020404" pitchFamily="34" charset="0"/>
            </a:endParaRPr>
          </a:p>
        </p:txBody>
      </p:sp>
      <p:pic>
        <p:nvPicPr>
          <p:cNvPr id="7170" name="Picture 2">
            <a:extLst>
              <a:ext uri="{FF2B5EF4-FFF2-40B4-BE49-F238E27FC236}">
                <a16:creationId xmlns:a16="http://schemas.microsoft.com/office/drawing/2014/main" id="{F9C4517A-16C3-441E-8881-E825B8D850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5888" y="1636298"/>
            <a:ext cx="7116995" cy="3121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882591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23344" y="744616"/>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5206490" y="1665740"/>
            <a:ext cx="3540642" cy="3293209"/>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600" dirty="0">
                <a:solidFill>
                  <a:schemeClr val="tx1"/>
                </a:solidFill>
                <a:latin typeface="Book Antiqua" panose="02040602050305030304" pitchFamily="18" charset="0"/>
                <a:ea typeface="Cabin"/>
                <a:cs typeface="Cabin"/>
                <a:sym typeface="Cabin"/>
              </a:rPr>
              <a:t>The Hypertext Transfer Protocol (HTTP) is the foundation of the World Wide Web, and is used to load webpages using hypertext links. HTTP is an application layer protocol designed to transfer information between networked devices and runs on top of other layers of the network protocol stack. A typical flow over HTTP involves a client machine making a request to a server, which then sends a response message.</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3561907" y="470363"/>
            <a:ext cx="463320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dirty="0">
                <a:solidFill>
                  <a:schemeClr val="tx1"/>
                </a:solidFill>
                <a:latin typeface="Copperplate Gothic Bold" panose="020E0705020206020404" pitchFamily="34" charset="0"/>
              </a:rPr>
              <a:t>Hypertext Transfer Protocol (HTTP)</a:t>
            </a:r>
          </a:p>
          <a:p>
            <a:pPr algn="ctr"/>
            <a:endParaRPr lang="en-US" sz="3200" dirty="0">
              <a:solidFill>
                <a:schemeClr val="tx1"/>
              </a:solidFill>
              <a:latin typeface="Copperplate Gothic Bold" panose="020E0705020206020404" pitchFamily="34" charset="0"/>
            </a:endParaRPr>
          </a:p>
        </p:txBody>
      </p:sp>
      <p:pic>
        <p:nvPicPr>
          <p:cNvPr id="7170" name="Picture 2">
            <a:extLst>
              <a:ext uri="{FF2B5EF4-FFF2-40B4-BE49-F238E27FC236}">
                <a16:creationId xmlns:a16="http://schemas.microsoft.com/office/drawing/2014/main" id="{F9C4517A-16C3-441E-8881-E825B8D850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890" y="1551237"/>
            <a:ext cx="4542618" cy="3121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390112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23344" y="744616"/>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194" name="Picture 2">
            <a:extLst>
              <a:ext uri="{FF2B5EF4-FFF2-40B4-BE49-F238E27FC236}">
                <a16:creationId xmlns:a16="http://schemas.microsoft.com/office/drawing/2014/main" id="{29C20500-0BE6-4675-AEFE-61FCB608A0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7113" y="1500355"/>
            <a:ext cx="7384974" cy="3139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301711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223344" y="744616"/>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4049CD32-A958-35B9-1585-227A5D7C8699}"/>
              </a:ext>
            </a:extLst>
          </p:cNvPr>
          <p:cNvSpPr txBox="1"/>
          <p:nvPr/>
        </p:nvSpPr>
        <p:spPr>
          <a:xfrm>
            <a:off x="946313" y="1288570"/>
            <a:ext cx="7359550" cy="3693319"/>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Hypertext transfer protocol secure (HTTPS) is the secure version of HTTP, which is the primary protocol used to send data between a web browser and a website. HTTPS is encrypted in order to increase security of data transfer. This is particularly important when users transmit sensitive data, such as by logging into a bank account, email service, or health insurance provider.</a:t>
            </a:r>
          </a:p>
          <a:p>
            <a:pPr marL="0" lvl="0" indent="0" algn="just" rtl="0">
              <a:spcBef>
                <a:spcPts val="0"/>
              </a:spcBef>
              <a:spcAft>
                <a:spcPts val="0"/>
              </a:spcAft>
              <a:buClr>
                <a:schemeClr val="hlink"/>
              </a:buClr>
              <a:buSzPts val="1100"/>
              <a:buFont typeface="Arial"/>
              <a:buNone/>
            </a:pPr>
            <a:endParaRPr lang="en-US" sz="1800" dirty="0">
              <a:solidFill>
                <a:schemeClr val="tx1"/>
              </a:solidFill>
              <a:latin typeface="Book Antiqua" panose="02040602050305030304" pitchFamily="18" charset="0"/>
              <a:ea typeface="Cabin"/>
              <a:cs typeface="Cabin"/>
              <a:sym typeface="Cabin"/>
            </a:endParaRPr>
          </a:p>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Any website, especially those that require login credentials, should use HTTPS. In modern web browsers such as Chrome, websites that do not use HTTPS are marked differently than those that are. Look for a padlock in the URL bar to signify the webpage is secure. Web browsers take HTTPS seriously; Google Chrome and other browsers flag all non-HTTPS websites as not secure.</a:t>
            </a:r>
          </a:p>
        </p:txBody>
      </p:sp>
      <p:sp>
        <p:nvSpPr>
          <p:cNvPr id="2" name="Google Shape;873;p51">
            <a:extLst>
              <a:ext uri="{FF2B5EF4-FFF2-40B4-BE49-F238E27FC236}">
                <a16:creationId xmlns:a16="http://schemas.microsoft.com/office/drawing/2014/main" id="{F1C2FE96-C0C5-C68C-ED44-E176F90CE651}"/>
              </a:ext>
            </a:extLst>
          </p:cNvPr>
          <p:cNvSpPr txBox="1">
            <a:spLocks/>
          </p:cNvSpPr>
          <p:nvPr/>
        </p:nvSpPr>
        <p:spPr>
          <a:xfrm>
            <a:off x="3101163" y="457223"/>
            <a:ext cx="3956261"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tx1"/>
                </a:solidFill>
                <a:latin typeface="Copperplate Gothic Bold" panose="020E0705020206020404" pitchFamily="34" charset="0"/>
              </a:rPr>
              <a:t>HTTPS</a:t>
            </a:r>
            <a:endParaRPr lang="en-US" sz="3200" dirty="0">
              <a:solidFill>
                <a:schemeClr val="tx1"/>
              </a:solidFill>
              <a:latin typeface="Copperplate Gothic Bold" panose="020E0705020206020404" pitchFamily="34" charset="0"/>
            </a:endParaRPr>
          </a:p>
        </p:txBody>
      </p:sp>
    </p:spTree>
    <p:extLst>
      <p:ext uri="{BB962C8B-B14F-4D97-AF65-F5344CB8AC3E}">
        <p14:creationId xmlns:p14="http://schemas.microsoft.com/office/powerpoint/2010/main" val="238857533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018"/>
        <p:cNvGrpSpPr/>
        <p:nvPr/>
      </p:nvGrpSpPr>
      <p:grpSpPr>
        <a:xfrm>
          <a:off x="0" y="0"/>
          <a:ext cx="0" cy="0"/>
          <a:chOff x="0" y="0"/>
          <a:chExt cx="0" cy="0"/>
        </a:xfrm>
      </p:grpSpPr>
      <p:grpSp>
        <p:nvGrpSpPr>
          <p:cNvPr id="1019" name="Google Shape;1019;p54"/>
          <p:cNvGrpSpPr/>
          <p:nvPr/>
        </p:nvGrpSpPr>
        <p:grpSpPr>
          <a:xfrm rot="117939" flipH="1">
            <a:off x="6821420" y="2051163"/>
            <a:ext cx="1900322" cy="1900104"/>
            <a:chOff x="277881" y="2901316"/>
            <a:chExt cx="1900344" cy="1900126"/>
          </a:xfrm>
        </p:grpSpPr>
        <p:sp>
          <p:nvSpPr>
            <p:cNvPr id="1020" name="Google Shape;1020;p54"/>
            <p:cNvSpPr/>
            <p:nvPr/>
          </p:nvSpPr>
          <p:spPr>
            <a:xfrm>
              <a:off x="402450" y="3248988"/>
              <a:ext cx="1354500" cy="1354500"/>
            </a:xfrm>
            <a:prstGeom prst="ellipse">
              <a:avLst/>
            </a:prstGeom>
            <a:solidFill>
              <a:srgbClr val="1B22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1021;p54"/>
            <p:cNvGrpSpPr/>
            <p:nvPr/>
          </p:nvGrpSpPr>
          <p:grpSpPr>
            <a:xfrm rot="2322109">
              <a:off x="551788" y="3175815"/>
              <a:ext cx="1352529" cy="1351128"/>
              <a:chOff x="200055" y="3556746"/>
              <a:chExt cx="869964" cy="869063"/>
            </a:xfrm>
          </p:grpSpPr>
          <p:sp>
            <p:nvSpPr>
              <p:cNvPr id="1022" name="Google Shape;1022;p54"/>
              <p:cNvSpPr/>
              <p:nvPr/>
            </p:nvSpPr>
            <p:spPr>
              <a:xfrm>
                <a:off x="200055" y="3556746"/>
                <a:ext cx="868968" cy="868968"/>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4"/>
              <p:cNvSpPr/>
              <p:nvPr/>
            </p:nvSpPr>
            <p:spPr>
              <a:xfrm>
                <a:off x="311314" y="3605499"/>
                <a:ext cx="474914" cy="486723"/>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4"/>
              <p:cNvSpPr/>
              <p:nvPr/>
            </p:nvSpPr>
            <p:spPr>
              <a:xfrm>
                <a:off x="270576" y="3701013"/>
                <a:ext cx="799443" cy="724796"/>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4"/>
              <p:cNvSpPr/>
              <p:nvPr/>
            </p:nvSpPr>
            <p:spPr>
              <a:xfrm>
                <a:off x="731547" y="4048069"/>
                <a:ext cx="85887" cy="85697"/>
              </a:xfrm>
              <a:custGeom>
                <a:avLst/>
                <a:gdLst/>
                <a:ahLst/>
                <a:cxnLst/>
                <a:rect l="l" t="t" r="r" b="b"/>
                <a:pathLst>
                  <a:path w="1811" h="1807" extrusionOk="0">
                    <a:moveTo>
                      <a:pt x="961" y="31"/>
                    </a:moveTo>
                    <a:cubicBezTo>
                      <a:pt x="1442" y="64"/>
                      <a:pt x="1810" y="478"/>
                      <a:pt x="1777" y="959"/>
                    </a:cubicBezTo>
                    <a:cubicBezTo>
                      <a:pt x="1747" y="1440"/>
                      <a:pt x="1329" y="1806"/>
                      <a:pt x="848" y="1773"/>
                    </a:cubicBezTo>
                    <a:cubicBezTo>
                      <a:pt x="369" y="1740"/>
                      <a:pt x="1" y="1327"/>
                      <a:pt x="34" y="846"/>
                    </a:cubicBezTo>
                    <a:cubicBezTo>
                      <a:pt x="64" y="365"/>
                      <a:pt x="482" y="1"/>
                      <a:pt x="961" y="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26" name="Google Shape;1026;p54"/>
          <p:cNvSpPr/>
          <p:nvPr/>
        </p:nvSpPr>
        <p:spPr>
          <a:xfrm rot="-166604" flipH="1">
            <a:off x="6063408" y="3889184"/>
            <a:ext cx="452384" cy="45247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4"/>
          <p:cNvSpPr/>
          <p:nvPr/>
        </p:nvSpPr>
        <p:spPr>
          <a:xfrm rot="-2669310" flipH="1">
            <a:off x="5257161" y="3447338"/>
            <a:ext cx="1874253" cy="1525055"/>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4"/>
          <p:cNvSpPr/>
          <p:nvPr/>
        </p:nvSpPr>
        <p:spPr>
          <a:xfrm rot="-166584" flipH="1">
            <a:off x="6539204" y="2870657"/>
            <a:ext cx="300434" cy="30048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6D65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4"/>
          <p:cNvSpPr/>
          <p:nvPr/>
        </p:nvSpPr>
        <p:spPr>
          <a:xfrm rot="-166600" flipH="1">
            <a:off x="7283371" y="3455393"/>
            <a:ext cx="683625" cy="683780"/>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6DC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218" name="Picture 2">
            <a:extLst>
              <a:ext uri="{FF2B5EF4-FFF2-40B4-BE49-F238E27FC236}">
                <a16:creationId xmlns:a16="http://schemas.microsoft.com/office/drawing/2014/main" id="{B74CAADA-465C-4493-B576-365BB64A59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7198" y="1092726"/>
            <a:ext cx="4543301" cy="295804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816902" y="2216822"/>
            <a:ext cx="7910623" cy="1754326"/>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HTTPS is HTTP with encryption and verification. The only difference between the two protocols is that HTTPS uses TLS (SSL) to encrypt normal HTTP requests and responses, and to digitally sign those requests and responses. As a result, HTTPS is far more secure than HTTP. A website that uses HTTP has http:// in its URL, while a website that uses HTTPS has https://.</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2040565" y="1114020"/>
            <a:ext cx="5062870"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tx1"/>
                </a:solidFill>
                <a:latin typeface="Copperplate Gothic Bold" panose="020E0705020206020404" pitchFamily="34" charset="0"/>
              </a:rPr>
              <a:t>HTTPS VS HTTPS</a:t>
            </a:r>
          </a:p>
        </p:txBody>
      </p:sp>
    </p:spTree>
    <p:extLst>
      <p:ext uri="{BB962C8B-B14F-4D97-AF65-F5344CB8AC3E}">
        <p14:creationId xmlns:p14="http://schemas.microsoft.com/office/powerpoint/2010/main" val="554033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1005" name="Google Shape;1005;p52"/>
          <p:cNvSpPr/>
          <p:nvPr/>
        </p:nvSpPr>
        <p:spPr>
          <a:xfrm>
            <a:off x="8718213" y="4517237"/>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8768290" y="40991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1169601" y="1420467"/>
            <a:ext cx="6953653" cy="2862322"/>
          </a:xfrm>
          <a:prstGeom prst="rect">
            <a:avLst/>
          </a:prstGeom>
          <a:noFill/>
        </p:spPr>
        <p:txBody>
          <a:bodyPr wrap="square">
            <a:spAutoFit/>
          </a:bodyPr>
          <a:lstStyle/>
          <a:p>
            <a:pPr algn="just"/>
            <a:r>
              <a:rPr lang="en-US" sz="1500" b="0" i="0" dirty="0">
                <a:solidFill>
                  <a:schemeClr val="tx1"/>
                </a:solidFill>
                <a:effectLst/>
                <a:latin typeface="Book Antiqua" panose="02040602050305030304" pitchFamily="18" charset="0"/>
              </a:rPr>
              <a:t>The internet is a network of networks that connects billions of digital devices around the world. These devices can communicate using standard protocols. Among these protocols is the hypertext transfer protocol (the 'http' at the beginning of all website addresses). Internet protocol addresses (or IP addresses) are the unique identifiers required of every device that connects to the internet. IP addresses, like mailing addresses, provide unique location information to ensure that information is delivered correctly. Internet Service Providers and Network Service Providers provide the infrastructure that enables data or information packets to be transmitted over the internet. Every bit of data sent over the internet does not reach every device that is connected to the internet. The combination of protocols and infrastructure tells information where to go.</a:t>
            </a:r>
          </a:p>
        </p:txBody>
      </p:sp>
    </p:spTree>
    <p:extLst>
      <p:ext uri="{BB962C8B-B14F-4D97-AF65-F5344CB8AC3E}">
        <p14:creationId xmlns:p14="http://schemas.microsoft.com/office/powerpoint/2010/main" val="376682847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2695918" y="286399"/>
            <a:ext cx="5538786" cy="12895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tx1"/>
                </a:solidFill>
                <a:latin typeface="Copperplate Gothic Bold" panose="020E0705020206020404" pitchFamily="34" charset="0"/>
              </a:rPr>
              <a:t>Transporting</a:t>
            </a:r>
          </a:p>
          <a:p>
            <a:pPr algn="ctr"/>
            <a:r>
              <a:rPr lang="en-US" sz="3600" dirty="0">
                <a:solidFill>
                  <a:schemeClr val="tx1"/>
                </a:solidFill>
                <a:latin typeface="Copperplate Gothic Bold" panose="020E0705020206020404" pitchFamily="34" charset="0"/>
              </a:rPr>
              <a:t> Layer</a:t>
            </a:r>
          </a:p>
        </p:txBody>
      </p:sp>
      <p:pic>
        <p:nvPicPr>
          <p:cNvPr id="10242" name="Picture 2" descr="Transport Layer - an overview | ScienceDirect Topics">
            <a:extLst>
              <a:ext uri="{FF2B5EF4-FFF2-40B4-BE49-F238E27FC236}">
                <a16:creationId xmlns:a16="http://schemas.microsoft.com/office/drawing/2014/main" id="{0A579C1D-4521-4E96-95A3-D5B63AD86E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6679" y="1638743"/>
            <a:ext cx="7058025" cy="297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218575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grpSp>
        <p:nvGrpSpPr>
          <p:cNvPr id="868" name="Google Shape;868;p51"/>
          <p:cNvGrpSpPr/>
          <p:nvPr/>
        </p:nvGrpSpPr>
        <p:grpSpPr>
          <a:xfrm>
            <a:off x="191446" y="286399"/>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AutoShape 4" descr="Computer network devices, router, repeaters, gateway, bridge, and hub. |  T4Tutorials.com">
            <a:extLst>
              <a:ext uri="{FF2B5EF4-FFF2-40B4-BE49-F238E27FC236}">
                <a16:creationId xmlns:a16="http://schemas.microsoft.com/office/drawing/2014/main" id="{C2B53371-7DBD-4FD3-5D40-CFD885710F9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EA3E7B5-B337-D22A-B113-C4C40D901E82}"/>
              </a:ext>
            </a:extLst>
          </p:cNvPr>
          <p:cNvSpPr txBox="1"/>
          <p:nvPr/>
        </p:nvSpPr>
        <p:spPr>
          <a:xfrm>
            <a:off x="719389" y="1164199"/>
            <a:ext cx="7910623" cy="3416320"/>
          </a:xfrm>
          <a:prstGeom prst="rect">
            <a:avLst/>
          </a:prstGeom>
          <a:solidFill>
            <a:schemeClr val="bg1"/>
          </a:solidFill>
        </p:spPr>
        <p:txBody>
          <a:bodyPr wrap="square">
            <a:spAutoFit/>
          </a:bodyPr>
          <a:lstStyle/>
          <a:p>
            <a:pPr marL="0" lvl="0" indent="0" algn="just" rtl="0">
              <a:spcBef>
                <a:spcPts val="0"/>
              </a:spcBef>
              <a:spcAft>
                <a:spcPts val="0"/>
              </a:spcAft>
              <a:buClr>
                <a:schemeClr val="hlink"/>
              </a:buClr>
              <a:buSzPts val="1100"/>
              <a:buFont typeface="Arial"/>
              <a:buNone/>
            </a:pPr>
            <a:r>
              <a:rPr lang="en-US" sz="1800" dirty="0">
                <a:solidFill>
                  <a:schemeClr val="tx1"/>
                </a:solidFill>
                <a:latin typeface="Book Antiqua" panose="02040602050305030304" pitchFamily="18" charset="0"/>
                <a:ea typeface="Cabin"/>
                <a:cs typeface="Cabin"/>
                <a:sym typeface="Cabin"/>
              </a:rPr>
              <a:t>The transport layer creates fundamental communication channels that programs can use to communicate task-specific data. The layer establishes host-to-host connectivity in the form of end-to-end message transfer services that are independent of the underlying network and of the structure of user data as well as the logistics of information exchange. At the transport layer, connectivity can be connection-oriented (expressed in TCP) or connectionless (implemented in UDP). This layer's protocols may offer error control, segmentation, flow management, congestion control, and application addressing (port numbers).The layer establishes the idea of the network port to provide process-specific transmission channels for applications. This is a numbered logical construct that is assigned to each of the communication channels required by an application.</a:t>
            </a:r>
          </a:p>
        </p:txBody>
      </p:sp>
      <p:sp>
        <p:nvSpPr>
          <p:cNvPr id="2" name="Google Shape;873;p51">
            <a:extLst>
              <a:ext uri="{FF2B5EF4-FFF2-40B4-BE49-F238E27FC236}">
                <a16:creationId xmlns:a16="http://schemas.microsoft.com/office/drawing/2014/main" id="{2645CE60-3528-BF10-6776-9214FEE11FE0}"/>
              </a:ext>
            </a:extLst>
          </p:cNvPr>
          <p:cNvSpPr txBox="1">
            <a:spLocks/>
          </p:cNvSpPr>
          <p:nvPr/>
        </p:nvSpPr>
        <p:spPr>
          <a:xfrm>
            <a:off x="3246223" y="349193"/>
            <a:ext cx="5538786"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tx1"/>
                </a:solidFill>
                <a:latin typeface="Copperplate Gothic Bold" panose="020E0705020206020404" pitchFamily="34" charset="0"/>
              </a:rPr>
              <a:t>Transporting Layer</a:t>
            </a:r>
          </a:p>
        </p:txBody>
      </p:sp>
    </p:spTree>
    <p:extLst>
      <p:ext uri="{BB962C8B-B14F-4D97-AF65-F5344CB8AC3E}">
        <p14:creationId xmlns:p14="http://schemas.microsoft.com/office/powerpoint/2010/main" val="268363679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53"/>
          <p:cNvSpPr/>
          <p:nvPr/>
        </p:nvSpPr>
        <p:spPr>
          <a:xfrm>
            <a:off x="1532950" y="1367538"/>
            <a:ext cx="2710200" cy="29781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532" name="Picture 4" descr="Interconnection Layer - an overview | ScienceDirect Topics">
            <a:extLst>
              <a:ext uri="{FF2B5EF4-FFF2-40B4-BE49-F238E27FC236}">
                <a16:creationId xmlns:a16="http://schemas.microsoft.com/office/drawing/2014/main" id="{A109B078-098B-DC56-986E-2C1A4ABB48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295" y="1086335"/>
            <a:ext cx="7543410" cy="3540505"/>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873;p51">
            <a:extLst>
              <a:ext uri="{FF2B5EF4-FFF2-40B4-BE49-F238E27FC236}">
                <a16:creationId xmlns:a16="http://schemas.microsoft.com/office/drawing/2014/main" id="{58DAD394-15AD-17C4-8DAF-1527FC690138}"/>
              </a:ext>
            </a:extLst>
          </p:cNvPr>
          <p:cNvSpPr txBox="1">
            <a:spLocks/>
          </p:cNvSpPr>
          <p:nvPr/>
        </p:nvSpPr>
        <p:spPr>
          <a:xfrm>
            <a:off x="1669311" y="200639"/>
            <a:ext cx="6437625"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bg1"/>
                </a:solidFill>
                <a:latin typeface="Copperplate Gothic Bold" panose="020E0705020206020404" pitchFamily="34" charset="0"/>
              </a:rPr>
              <a:t>Interconnecting Layer</a:t>
            </a: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2" name="Google Shape;1012;p53"/>
          <p:cNvSpPr txBox="1">
            <a:spLocks noGrp="1"/>
          </p:cNvSpPr>
          <p:nvPr>
            <p:ph type="subTitle" idx="1"/>
          </p:nvPr>
        </p:nvSpPr>
        <p:spPr>
          <a:xfrm rot="299">
            <a:off x="1300797" y="1754179"/>
            <a:ext cx="6806030" cy="249885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solidFill>
                  <a:schemeClr val="bg1"/>
                </a:solidFill>
                <a:latin typeface="Book Antiqua" panose="02040602050305030304" pitchFamily="18" charset="0"/>
              </a:rPr>
              <a:t>Internetworking is the practice of interconnecting multiple computer networks, such that any pair of hosts in the connected networks can exchange messages irrespective of their hardware-level networking technology. The resulting system of interconnected networks are called an internetwork, or simply an internet.</a:t>
            </a:r>
          </a:p>
          <a:p>
            <a:pPr marL="0" lvl="0" indent="0" algn="just" rtl="0">
              <a:spcBef>
                <a:spcPts val="0"/>
              </a:spcBef>
              <a:spcAft>
                <a:spcPts val="0"/>
              </a:spcAft>
              <a:buNone/>
            </a:pPr>
            <a:endParaRPr lang="en-US" dirty="0">
              <a:solidFill>
                <a:schemeClr val="bg1"/>
              </a:solidFill>
              <a:latin typeface="Book Antiqua" panose="02040602050305030304" pitchFamily="18" charset="0"/>
            </a:endParaRPr>
          </a:p>
          <a:p>
            <a:pPr marL="0" lvl="0" indent="0" algn="just" rtl="0">
              <a:spcBef>
                <a:spcPts val="0"/>
              </a:spcBef>
              <a:spcAft>
                <a:spcPts val="0"/>
              </a:spcAft>
              <a:buNone/>
            </a:pPr>
            <a:r>
              <a:rPr lang="en-US" dirty="0">
                <a:solidFill>
                  <a:schemeClr val="bg1"/>
                </a:solidFill>
                <a:latin typeface="Book Antiqua" panose="02040602050305030304" pitchFamily="18" charset="0"/>
              </a:rPr>
              <a:t>The most notable example of internetworking is the Internet, a network of networks based on many underlying hardware technologies. The Internet is defined by a unified global addressing system, packet format, and routing methods provided by the Internet Protocol.</a:t>
            </a:r>
            <a:endParaRPr dirty="0">
              <a:solidFill>
                <a:schemeClr val="bg1"/>
              </a:solidFill>
              <a:latin typeface="Book Antiqua" panose="02040602050305030304" pitchFamily="18" charset="0"/>
            </a:endParaRPr>
          </a:p>
        </p:txBody>
      </p:sp>
      <p:sp>
        <p:nvSpPr>
          <p:cNvPr id="7" name="Google Shape;873;p51">
            <a:extLst>
              <a:ext uri="{FF2B5EF4-FFF2-40B4-BE49-F238E27FC236}">
                <a16:creationId xmlns:a16="http://schemas.microsoft.com/office/drawing/2014/main" id="{58DAD394-15AD-17C4-8DAF-1527FC690138}"/>
              </a:ext>
            </a:extLst>
          </p:cNvPr>
          <p:cNvSpPr txBox="1">
            <a:spLocks/>
          </p:cNvSpPr>
          <p:nvPr/>
        </p:nvSpPr>
        <p:spPr>
          <a:xfrm>
            <a:off x="1484999" y="1086191"/>
            <a:ext cx="6437625" cy="6676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pPr algn="ctr"/>
            <a:r>
              <a:rPr lang="en-US" sz="3600" dirty="0">
                <a:solidFill>
                  <a:schemeClr val="bg1"/>
                </a:solidFill>
                <a:latin typeface="Copperplate Gothic Bold" panose="020E0705020206020404" pitchFamily="34" charset="0"/>
              </a:rPr>
              <a:t>Interconnecting Layer</a:t>
            </a:r>
          </a:p>
        </p:txBody>
      </p:sp>
    </p:spTree>
    <p:extLst>
      <p:ext uri="{BB962C8B-B14F-4D97-AF65-F5344CB8AC3E}">
        <p14:creationId xmlns:p14="http://schemas.microsoft.com/office/powerpoint/2010/main" val="51121971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65"/>
        <p:cNvGrpSpPr/>
        <p:nvPr/>
      </p:nvGrpSpPr>
      <p:grpSpPr>
        <a:xfrm>
          <a:off x="0" y="0"/>
          <a:ext cx="0" cy="0"/>
          <a:chOff x="0" y="0"/>
          <a:chExt cx="0" cy="0"/>
        </a:xfrm>
      </p:grpSpPr>
      <p:sp>
        <p:nvSpPr>
          <p:cNvPr id="866" name="Google Shape;866;p51"/>
          <p:cNvSpPr/>
          <p:nvPr/>
        </p:nvSpPr>
        <p:spPr>
          <a:xfrm>
            <a:off x="720075" y="1647825"/>
            <a:ext cx="3070200" cy="2298600"/>
          </a:xfrm>
          <a:prstGeom prst="roundRect">
            <a:avLst>
              <a:gd name="adj" fmla="val 6976"/>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1"/>
          <p:cNvSpPr/>
          <p:nvPr/>
        </p:nvSpPr>
        <p:spPr>
          <a:xfrm>
            <a:off x="816725" y="1863261"/>
            <a:ext cx="2878966" cy="2134539"/>
          </a:xfrm>
          <a:custGeom>
            <a:avLst/>
            <a:gdLst/>
            <a:ahLst/>
            <a:cxnLst/>
            <a:rect l="l" t="t" r="r" b="b"/>
            <a:pathLst>
              <a:path w="13231" h="14291" extrusionOk="0">
                <a:moveTo>
                  <a:pt x="368" y="1054"/>
                </a:moveTo>
                <a:cubicBezTo>
                  <a:pt x="368" y="1054"/>
                  <a:pt x="0" y="13182"/>
                  <a:pt x="685" y="13708"/>
                </a:cubicBezTo>
                <a:cubicBezTo>
                  <a:pt x="1368" y="14237"/>
                  <a:pt x="12496" y="14290"/>
                  <a:pt x="12863" y="13499"/>
                </a:cubicBezTo>
                <a:cubicBezTo>
                  <a:pt x="13231" y="12707"/>
                  <a:pt x="13128" y="683"/>
                  <a:pt x="12071" y="581"/>
                </a:cubicBezTo>
                <a:cubicBezTo>
                  <a:pt x="11018" y="474"/>
                  <a:pt x="578" y="1"/>
                  <a:pt x="368" y="105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 name="Google Shape;868;p51"/>
          <p:cNvGrpSpPr/>
          <p:nvPr/>
        </p:nvGrpSpPr>
        <p:grpSpPr>
          <a:xfrm>
            <a:off x="719992" y="1145700"/>
            <a:ext cx="3070200" cy="426900"/>
            <a:chOff x="552455" y="401675"/>
            <a:chExt cx="3070200" cy="426900"/>
          </a:xfrm>
        </p:grpSpPr>
        <p:sp>
          <p:nvSpPr>
            <p:cNvPr id="869" name="Google Shape;869;p51"/>
            <p:cNvSpPr/>
            <p:nvPr/>
          </p:nvSpPr>
          <p:spPr>
            <a:xfrm>
              <a:off x="552455" y="401675"/>
              <a:ext cx="30702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51"/>
          <p:cNvSpPr txBox="1">
            <a:spLocks noGrp="1"/>
          </p:cNvSpPr>
          <p:nvPr>
            <p:ph type="title"/>
          </p:nvPr>
        </p:nvSpPr>
        <p:spPr>
          <a:xfrm>
            <a:off x="871851" y="2202529"/>
            <a:ext cx="2640850" cy="18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dirty="0">
                <a:solidFill>
                  <a:schemeClr val="lt1"/>
                </a:solidFill>
                <a:latin typeface="Copperplate Gothic Bold" panose="020E0705020206020404" pitchFamily="34" charset="0"/>
              </a:rPr>
              <a:t>Network Topology</a:t>
            </a:r>
            <a:endParaRPr sz="3600" dirty="0">
              <a:solidFill>
                <a:schemeClr val="lt1"/>
              </a:solidFill>
              <a:latin typeface="Copperplate Gothic Bold" panose="020E0705020206020404" pitchFamily="34" charset="0"/>
            </a:endParaRPr>
          </a:p>
        </p:txBody>
      </p:sp>
      <p:sp>
        <p:nvSpPr>
          <p:cNvPr id="874" name="Google Shape;874;p51"/>
          <p:cNvSpPr/>
          <p:nvPr/>
        </p:nvSpPr>
        <p:spPr>
          <a:xfrm>
            <a:off x="2571875" y="346027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5E5CD0BD-88F2-535C-30CB-1E0655381C59}"/>
              </a:ext>
            </a:extLst>
          </p:cNvPr>
          <p:cNvSpPr txBox="1"/>
          <p:nvPr/>
        </p:nvSpPr>
        <p:spPr>
          <a:xfrm>
            <a:off x="3954942" y="1145700"/>
            <a:ext cx="4963279" cy="3293209"/>
          </a:xfrm>
          <a:prstGeom prst="rect">
            <a:avLst/>
          </a:prstGeom>
          <a:solidFill>
            <a:schemeClr val="accent2">
              <a:lumMod val="40000"/>
              <a:lumOff val="60000"/>
            </a:schemeClr>
          </a:solidFill>
        </p:spPr>
        <p:txBody>
          <a:bodyPr wrap="square">
            <a:spAutoFit/>
          </a:bodyPr>
          <a:lstStyle/>
          <a:p>
            <a:pPr algn="just"/>
            <a:r>
              <a:rPr lang="en-US" sz="1600" dirty="0">
                <a:latin typeface="Book Antiqua" panose="02040602050305030304" pitchFamily="18" charset="0"/>
              </a:rPr>
              <a:t>The arrangement of the elements (links, nodes, etc.) of a communication network is referred to as network topology. Network topology is a term that can be used to define or describe the configuration of various types of telecommunication networks, such as command and control radio networks, industrial </a:t>
            </a:r>
            <a:r>
              <a:rPr lang="en-US" sz="1600" dirty="0" err="1">
                <a:latin typeface="Book Antiqua" panose="02040602050305030304" pitchFamily="18" charset="0"/>
              </a:rPr>
              <a:t>fieldbusses</a:t>
            </a:r>
            <a:r>
              <a:rPr lang="en-US" sz="1600" dirty="0">
                <a:latin typeface="Book Antiqua" panose="02040602050305030304" pitchFamily="18" charset="0"/>
              </a:rPr>
              <a:t>, and computer networks. A network's topology is its topological structure, which can be represented physically or logically. It is a graph theory[3] application in which communicating devices are modeled as nodes and connections between the gadgets are modeled as links or lines between the nodes.</a:t>
            </a: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p58"/>
          <p:cNvSpPr txBox="1">
            <a:spLocks noGrp="1"/>
          </p:cNvSpPr>
          <p:nvPr>
            <p:ph type="title"/>
          </p:nvPr>
        </p:nvSpPr>
        <p:spPr>
          <a:xfrm>
            <a:off x="726500" y="1208024"/>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dirty="0">
                <a:solidFill>
                  <a:schemeClr val="lt1"/>
                </a:solidFill>
                <a:latin typeface="Copperplate Gothic Bold" panose="020E0705020206020404" pitchFamily="34" charset="0"/>
              </a:rPr>
              <a:t>Basic</a:t>
            </a:r>
            <a:r>
              <a:rPr lang="en" sz="3200" dirty="0">
                <a:solidFill>
                  <a:schemeClr val="lt1"/>
                </a:solidFill>
                <a:latin typeface="Copperplate Gothic Bold" panose="020E0705020206020404" pitchFamily="34" charset="0"/>
              </a:rPr>
              <a:t> Categories of </a:t>
            </a:r>
            <a:r>
              <a:rPr lang="en-US" sz="3200" b="0" i="0" dirty="0">
                <a:solidFill>
                  <a:srgbClr val="202122"/>
                </a:solidFill>
                <a:effectLst/>
                <a:latin typeface="Copperplate Gothic Bold" panose="020E0705020206020404" pitchFamily="34" charset="0"/>
              </a:rPr>
              <a:t>network topologies</a:t>
            </a:r>
            <a:endParaRPr sz="3200" dirty="0">
              <a:solidFill>
                <a:schemeClr val="lt1"/>
              </a:solidFill>
              <a:latin typeface="Copperplate Gothic Bold" panose="020E0705020206020404" pitchFamily="34" charset="0"/>
            </a:endParaRPr>
          </a:p>
        </p:txBody>
      </p:sp>
      <p:grpSp>
        <p:nvGrpSpPr>
          <p:cNvPr id="1091" name="Google Shape;1091;p58"/>
          <p:cNvGrpSpPr/>
          <p:nvPr/>
        </p:nvGrpSpPr>
        <p:grpSpPr>
          <a:xfrm>
            <a:off x="6478038" y="3212608"/>
            <a:ext cx="1153639" cy="997551"/>
            <a:chOff x="10227664" y="2359486"/>
            <a:chExt cx="726427" cy="628141"/>
          </a:xfrm>
        </p:grpSpPr>
        <p:sp>
          <p:nvSpPr>
            <p:cNvPr id="1092" name="Google Shape;1092;p58"/>
            <p:cNvSpPr/>
            <p:nvPr/>
          </p:nvSpPr>
          <p:spPr>
            <a:xfrm>
              <a:off x="10445680" y="2862227"/>
              <a:ext cx="139451" cy="125400"/>
            </a:xfrm>
            <a:custGeom>
              <a:avLst/>
              <a:gdLst/>
              <a:ahLst/>
              <a:cxnLst/>
              <a:rect l="l" t="t" r="r" b="b"/>
              <a:pathLst>
                <a:path w="1965" h="1767" extrusionOk="0">
                  <a:moveTo>
                    <a:pt x="0" y="1"/>
                  </a:moveTo>
                  <a:lnTo>
                    <a:pt x="1350" y="1766"/>
                  </a:lnTo>
                  <a:lnTo>
                    <a:pt x="1965" y="9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8"/>
            <p:cNvSpPr/>
            <p:nvPr/>
          </p:nvSpPr>
          <p:spPr>
            <a:xfrm>
              <a:off x="10227664" y="2359486"/>
              <a:ext cx="726423" cy="587682"/>
            </a:xfrm>
            <a:custGeom>
              <a:avLst/>
              <a:gdLst/>
              <a:ahLst/>
              <a:cxnLst/>
              <a:rect l="l" t="t" r="r" b="b"/>
              <a:pathLst>
                <a:path w="10236" h="8281" extrusionOk="0">
                  <a:moveTo>
                    <a:pt x="10235" y="1"/>
                  </a:moveTo>
                  <a:lnTo>
                    <a:pt x="121" y="5979"/>
                  </a:lnTo>
                  <a:cubicBezTo>
                    <a:pt x="43" y="6026"/>
                    <a:pt x="0" y="6116"/>
                    <a:pt x="13" y="6207"/>
                  </a:cubicBezTo>
                  <a:cubicBezTo>
                    <a:pt x="27" y="6298"/>
                    <a:pt x="93" y="6371"/>
                    <a:pt x="183" y="6392"/>
                  </a:cubicBezTo>
                  <a:lnTo>
                    <a:pt x="7983" y="8265"/>
                  </a:lnTo>
                  <a:cubicBezTo>
                    <a:pt x="8027" y="8275"/>
                    <a:pt x="8071" y="8280"/>
                    <a:pt x="8115" y="8280"/>
                  </a:cubicBezTo>
                  <a:cubicBezTo>
                    <a:pt x="8222" y="8280"/>
                    <a:pt x="8327" y="8250"/>
                    <a:pt x="8417" y="8192"/>
                  </a:cubicBezTo>
                  <a:cubicBezTo>
                    <a:pt x="8546" y="8109"/>
                    <a:pt x="8637" y="7978"/>
                    <a:pt x="8666" y="7828"/>
                  </a:cubicBezTo>
                  <a:lnTo>
                    <a:pt x="10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8"/>
            <p:cNvSpPr/>
            <p:nvPr/>
          </p:nvSpPr>
          <p:spPr>
            <a:xfrm>
              <a:off x="10445680" y="2359486"/>
              <a:ext cx="508411" cy="560288"/>
            </a:xfrm>
            <a:custGeom>
              <a:avLst/>
              <a:gdLst/>
              <a:ahLst/>
              <a:cxnLst/>
              <a:rect l="l" t="t" r="r" b="b"/>
              <a:pathLst>
                <a:path w="7164" h="7895" extrusionOk="0">
                  <a:moveTo>
                    <a:pt x="7163" y="1"/>
                  </a:moveTo>
                  <a:lnTo>
                    <a:pt x="0" y="7085"/>
                  </a:lnTo>
                  <a:lnTo>
                    <a:pt x="1612" y="7895"/>
                  </a:lnTo>
                  <a:lnTo>
                    <a:pt x="1612" y="7895"/>
                  </a:lnTo>
                  <a:lnTo>
                    <a:pt x="1258" y="7390"/>
                  </a:lnTo>
                  <a:lnTo>
                    <a:pt x="71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8"/>
            <p:cNvSpPr/>
            <p:nvPr/>
          </p:nvSpPr>
          <p:spPr>
            <a:xfrm>
              <a:off x="10534888" y="2883873"/>
              <a:ext cx="53155" cy="103754"/>
            </a:xfrm>
            <a:custGeom>
              <a:avLst/>
              <a:gdLst/>
              <a:ahLst/>
              <a:cxnLst/>
              <a:rect l="l" t="t" r="r" b="b"/>
              <a:pathLst>
                <a:path w="749" h="1462" extrusionOk="0">
                  <a:moveTo>
                    <a:pt x="1" y="1"/>
                  </a:moveTo>
                  <a:lnTo>
                    <a:pt x="93" y="1461"/>
                  </a:lnTo>
                  <a:lnTo>
                    <a:pt x="749" y="17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58"/>
          <p:cNvGrpSpPr/>
          <p:nvPr/>
        </p:nvGrpSpPr>
        <p:grpSpPr>
          <a:xfrm>
            <a:off x="4468659" y="3134747"/>
            <a:ext cx="1256812" cy="1153258"/>
            <a:chOff x="5776629" y="3202568"/>
            <a:chExt cx="949971" cy="871765"/>
          </a:xfrm>
        </p:grpSpPr>
        <p:sp>
          <p:nvSpPr>
            <p:cNvPr id="1097" name="Google Shape;1097;p58"/>
            <p:cNvSpPr/>
            <p:nvPr/>
          </p:nvSpPr>
          <p:spPr>
            <a:xfrm>
              <a:off x="5776629" y="3202568"/>
              <a:ext cx="949971" cy="871765"/>
            </a:xfrm>
            <a:custGeom>
              <a:avLst/>
              <a:gdLst/>
              <a:ahLst/>
              <a:cxnLst/>
              <a:rect l="l" t="t" r="r" b="b"/>
              <a:pathLst>
                <a:path w="13386" h="12284" extrusionOk="0">
                  <a:moveTo>
                    <a:pt x="6649" y="0"/>
                  </a:moveTo>
                  <a:cubicBezTo>
                    <a:pt x="5003" y="0"/>
                    <a:pt x="3416" y="568"/>
                    <a:pt x="2202" y="1600"/>
                  </a:cubicBezTo>
                  <a:cubicBezTo>
                    <a:pt x="909" y="2695"/>
                    <a:pt x="143" y="4224"/>
                    <a:pt x="71" y="5852"/>
                  </a:cubicBezTo>
                  <a:cubicBezTo>
                    <a:pt x="0" y="7479"/>
                    <a:pt x="629" y="9070"/>
                    <a:pt x="1821" y="10275"/>
                  </a:cubicBezTo>
                  <a:cubicBezTo>
                    <a:pt x="3012" y="11480"/>
                    <a:pt x="4667" y="12200"/>
                    <a:pt x="6423" y="12277"/>
                  </a:cubicBezTo>
                  <a:cubicBezTo>
                    <a:pt x="6529" y="12282"/>
                    <a:pt x="6635" y="12284"/>
                    <a:pt x="6741" y="12284"/>
                  </a:cubicBezTo>
                  <a:cubicBezTo>
                    <a:pt x="8385" y="12284"/>
                    <a:pt x="9970" y="11716"/>
                    <a:pt x="11184" y="10686"/>
                  </a:cubicBezTo>
                  <a:cubicBezTo>
                    <a:pt x="12477" y="9590"/>
                    <a:pt x="13243" y="8061"/>
                    <a:pt x="13314" y="6433"/>
                  </a:cubicBezTo>
                  <a:cubicBezTo>
                    <a:pt x="13385" y="4807"/>
                    <a:pt x="12756" y="3215"/>
                    <a:pt x="11565" y="2010"/>
                  </a:cubicBezTo>
                  <a:cubicBezTo>
                    <a:pt x="10374" y="805"/>
                    <a:pt x="8719" y="84"/>
                    <a:pt x="6963" y="7"/>
                  </a:cubicBezTo>
                  <a:cubicBezTo>
                    <a:pt x="6858" y="3"/>
                    <a:pt x="6753" y="0"/>
                    <a:pt x="66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8"/>
            <p:cNvSpPr/>
            <p:nvPr/>
          </p:nvSpPr>
          <p:spPr>
            <a:xfrm>
              <a:off x="5821197" y="3210232"/>
              <a:ext cx="859558" cy="860055"/>
            </a:xfrm>
            <a:custGeom>
              <a:avLst/>
              <a:gdLst/>
              <a:ahLst/>
              <a:cxnLst/>
              <a:rect l="l" t="t" r="r" b="b"/>
              <a:pathLst>
                <a:path w="12112" h="12119" extrusionOk="0">
                  <a:moveTo>
                    <a:pt x="5988" y="150"/>
                  </a:moveTo>
                  <a:cubicBezTo>
                    <a:pt x="5991" y="150"/>
                    <a:pt x="5994" y="150"/>
                    <a:pt x="5996" y="150"/>
                  </a:cubicBezTo>
                  <a:cubicBezTo>
                    <a:pt x="6051" y="151"/>
                    <a:pt x="6110" y="166"/>
                    <a:pt x="6171" y="192"/>
                  </a:cubicBezTo>
                  <a:cubicBezTo>
                    <a:pt x="6222" y="217"/>
                    <a:pt x="6275" y="250"/>
                    <a:pt x="6327" y="293"/>
                  </a:cubicBezTo>
                  <a:cubicBezTo>
                    <a:pt x="6415" y="365"/>
                    <a:pt x="6499" y="460"/>
                    <a:pt x="6584" y="583"/>
                  </a:cubicBezTo>
                  <a:cubicBezTo>
                    <a:pt x="6712" y="773"/>
                    <a:pt x="6826" y="999"/>
                    <a:pt x="6941" y="1294"/>
                  </a:cubicBezTo>
                  <a:lnTo>
                    <a:pt x="6941" y="1295"/>
                  </a:lnTo>
                  <a:lnTo>
                    <a:pt x="6053" y="1292"/>
                  </a:lnTo>
                  <a:lnTo>
                    <a:pt x="5088" y="1295"/>
                  </a:lnTo>
                  <a:cubicBezTo>
                    <a:pt x="5194" y="989"/>
                    <a:pt x="5295" y="766"/>
                    <a:pt x="5417" y="573"/>
                  </a:cubicBezTo>
                  <a:cubicBezTo>
                    <a:pt x="5499" y="445"/>
                    <a:pt x="5578" y="352"/>
                    <a:pt x="5666" y="279"/>
                  </a:cubicBezTo>
                  <a:cubicBezTo>
                    <a:pt x="5718" y="236"/>
                    <a:pt x="5771" y="203"/>
                    <a:pt x="5823" y="183"/>
                  </a:cubicBezTo>
                  <a:cubicBezTo>
                    <a:pt x="5876" y="160"/>
                    <a:pt x="5933" y="150"/>
                    <a:pt x="5988" y="150"/>
                  </a:cubicBezTo>
                  <a:close/>
                  <a:moveTo>
                    <a:pt x="6349" y="157"/>
                  </a:moveTo>
                  <a:lnTo>
                    <a:pt x="6349" y="157"/>
                  </a:lnTo>
                  <a:cubicBezTo>
                    <a:pt x="6540" y="183"/>
                    <a:pt x="6724" y="223"/>
                    <a:pt x="6904" y="277"/>
                  </a:cubicBezTo>
                  <a:cubicBezTo>
                    <a:pt x="7221" y="373"/>
                    <a:pt x="7532" y="518"/>
                    <a:pt x="7829" y="705"/>
                  </a:cubicBezTo>
                  <a:cubicBezTo>
                    <a:pt x="8084" y="868"/>
                    <a:pt x="8333" y="1069"/>
                    <a:pt x="8569" y="1301"/>
                  </a:cubicBezTo>
                  <a:lnTo>
                    <a:pt x="8017" y="1299"/>
                  </a:lnTo>
                  <a:cubicBezTo>
                    <a:pt x="7805" y="1296"/>
                    <a:pt x="7592" y="1296"/>
                    <a:pt x="7381" y="1296"/>
                  </a:cubicBezTo>
                  <a:lnTo>
                    <a:pt x="7087" y="1295"/>
                  </a:lnTo>
                  <a:lnTo>
                    <a:pt x="7086" y="1290"/>
                  </a:lnTo>
                  <a:cubicBezTo>
                    <a:pt x="7080" y="1274"/>
                    <a:pt x="7073" y="1258"/>
                    <a:pt x="7066" y="1244"/>
                  </a:cubicBezTo>
                  <a:cubicBezTo>
                    <a:pt x="6943" y="941"/>
                    <a:pt x="6824" y="709"/>
                    <a:pt x="6687" y="512"/>
                  </a:cubicBezTo>
                  <a:cubicBezTo>
                    <a:pt x="6591" y="379"/>
                    <a:pt x="6503" y="279"/>
                    <a:pt x="6404" y="199"/>
                  </a:cubicBezTo>
                  <a:cubicBezTo>
                    <a:pt x="6386" y="184"/>
                    <a:pt x="6369" y="171"/>
                    <a:pt x="6349" y="157"/>
                  </a:cubicBezTo>
                  <a:close/>
                  <a:moveTo>
                    <a:pt x="5662" y="135"/>
                  </a:moveTo>
                  <a:lnTo>
                    <a:pt x="5662" y="135"/>
                  </a:lnTo>
                  <a:cubicBezTo>
                    <a:pt x="5638" y="151"/>
                    <a:pt x="5614" y="167"/>
                    <a:pt x="5591" y="187"/>
                  </a:cubicBezTo>
                  <a:cubicBezTo>
                    <a:pt x="5493" y="267"/>
                    <a:pt x="5406" y="368"/>
                    <a:pt x="5315" y="507"/>
                  </a:cubicBezTo>
                  <a:cubicBezTo>
                    <a:pt x="5184" y="707"/>
                    <a:pt x="5076" y="937"/>
                    <a:pt x="4963" y="1253"/>
                  </a:cubicBezTo>
                  <a:cubicBezTo>
                    <a:pt x="4957" y="1268"/>
                    <a:pt x="4953" y="1283"/>
                    <a:pt x="4948" y="1297"/>
                  </a:cubicBezTo>
                  <a:lnTo>
                    <a:pt x="4806" y="1297"/>
                  </a:lnTo>
                  <a:cubicBezTo>
                    <a:pt x="4568" y="1297"/>
                    <a:pt x="4330" y="1299"/>
                    <a:pt x="4092" y="1300"/>
                  </a:cubicBezTo>
                  <a:lnTo>
                    <a:pt x="3228" y="1306"/>
                  </a:lnTo>
                  <a:cubicBezTo>
                    <a:pt x="3461" y="1074"/>
                    <a:pt x="3710" y="873"/>
                    <a:pt x="3964" y="710"/>
                  </a:cubicBezTo>
                  <a:cubicBezTo>
                    <a:pt x="4261" y="523"/>
                    <a:pt x="4572" y="379"/>
                    <a:pt x="4889" y="280"/>
                  </a:cubicBezTo>
                  <a:cubicBezTo>
                    <a:pt x="5141" y="202"/>
                    <a:pt x="5401" y="154"/>
                    <a:pt x="5662" y="135"/>
                  </a:cubicBezTo>
                  <a:close/>
                  <a:moveTo>
                    <a:pt x="6995" y="1444"/>
                  </a:moveTo>
                  <a:cubicBezTo>
                    <a:pt x="7064" y="1638"/>
                    <a:pt x="7125" y="1839"/>
                    <a:pt x="7184" y="2060"/>
                  </a:cubicBezTo>
                  <a:cubicBezTo>
                    <a:pt x="7249" y="2309"/>
                    <a:pt x="7307" y="2566"/>
                    <a:pt x="7360" y="2846"/>
                  </a:cubicBezTo>
                  <a:cubicBezTo>
                    <a:pt x="7405" y="3090"/>
                    <a:pt x="7445" y="3347"/>
                    <a:pt x="7480" y="3611"/>
                  </a:cubicBezTo>
                  <a:lnTo>
                    <a:pt x="6054" y="3606"/>
                  </a:lnTo>
                  <a:lnTo>
                    <a:pt x="4673" y="3609"/>
                  </a:lnTo>
                  <a:lnTo>
                    <a:pt x="4630" y="3609"/>
                  </a:lnTo>
                  <a:cubicBezTo>
                    <a:pt x="4657" y="3355"/>
                    <a:pt x="4690" y="3103"/>
                    <a:pt x="4726" y="2862"/>
                  </a:cubicBezTo>
                  <a:cubicBezTo>
                    <a:pt x="4770" y="2579"/>
                    <a:pt x="4818" y="2320"/>
                    <a:pt x="4874" y="2070"/>
                  </a:cubicBezTo>
                  <a:cubicBezTo>
                    <a:pt x="4925" y="1846"/>
                    <a:pt x="4980" y="1640"/>
                    <a:pt x="5042" y="1444"/>
                  </a:cubicBezTo>
                  <a:lnTo>
                    <a:pt x="6053" y="1448"/>
                  </a:lnTo>
                  <a:lnTo>
                    <a:pt x="6995" y="1444"/>
                  </a:lnTo>
                  <a:close/>
                  <a:moveTo>
                    <a:pt x="3104" y="1432"/>
                  </a:moveTo>
                  <a:lnTo>
                    <a:pt x="4092" y="1439"/>
                  </a:lnTo>
                  <a:cubicBezTo>
                    <a:pt x="4323" y="1442"/>
                    <a:pt x="4555" y="1442"/>
                    <a:pt x="4786" y="1442"/>
                  </a:cubicBezTo>
                  <a:lnTo>
                    <a:pt x="4898" y="1442"/>
                  </a:lnTo>
                  <a:cubicBezTo>
                    <a:pt x="4837" y="1630"/>
                    <a:pt x="4784" y="1824"/>
                    <a:pt x="4734" y="2036"/>
                  </a:cubicBezTo>
                  <a:cubicBezTo>
                    <a:pt x="4674" y="2288"/>
                    <a:pt x="4621" y="2550"/>
                    <a:pt x="4573" y="2836"/>
                  </a:cubicBezTo>
                  <a:cubicBezTo>
                    <a:pt x="4531" y="3085"/>
                    <a:pt x="4494" y="3344"/>
                    <a:pt x="4463" y="3607"/>
                  </a:cubicBezTo>
                  <a:lnTo>
                    <a:pt x="4253" y="3607"/>
                  </a:lnTo>
                  <a:cubicBezTo>
                    <a:pt x="3932" y="3607"/>
                    <a:pt x="3610" y="3609"/>
                    <a:pt x="3289" y="3610"/>
                  </a:cubicBezTo>
                  <a:lnTo>
                    <a:pt x="1908" y="3617"/>
                  </a:lnTo>
                  <a:lnTo>
                    <a:pt x="1834" y="3618"/>
                  </a:lnTo>
                  <a:cubicBezTo>
                    <a:pt x="2015" y="3085"/>
                    <a:pt x="2250" y="2593"/>
                    <a:pt x="2536" y="2156"/>
                  </a:cubicBezTo>
                  <a:cubicBezTo>
                    <a:pt x="2705" y="1898"/>
                    <a:pt x="2895" y="1654"/>
                    <a:pt x="3104" y="1432"/>
                  </a:cubicBezTo>
                  <a:close/>
                  <a:moveTo>
                    <a:pt x="8692" y="1435"/>
                  </a:moveTo>
                  <a:cubicBezTo>
                    <a:pt x="8900" y="1657"/>
                    <a:pt x="9089" y="1899"/>
                    <a:pt x="9257" y="2156"/>
                  </a:cubicBezTo>
                  <a:cubicBezTo>
                    <a:pt x="9544" y="2594"/>
                    <a:pt x="9782" y="3086"/>
                    <a:pt x="9962" y="3621"/>
                  </a:cubicBezTo>
                  <a:lnTo>
                    <a:pt x="7645" y="3610"/>
                  </a:lnTo>
                  <a:cubicBezTo>
                    <a:pt x="7607" y="3335"/>
                    <a:pt x="7563" y="3070"/>
                    <a:pt x="7512" y="2815"/>
                  </a:cubicBezTo>
                  <a:cubicBezTo>
                    <a:pt x="7455" y="2531"/>
                    <a:pt x="7394" y="2271"/>
                    <a:pt x="7324" y="2021"/>
                  </a:cubicBezTo>
                  <a:cubicBezTo>
                    <a:pt x="7268" y="1815"/>
                    <a:pt x="7207" y="1625"/>
                    <a:pt x="7141" y="1443"/>
                  </a:cubicBezTo>
                  <a:lnTo>
                    <a:pt x="7381" y="1443"/>
                  </a:lnTo>
                  <a:cubicBezTo>
                    <a:pt x="7592" y="1443"/>
                    <a:pt x="7805" y="1441"/>
                    <a:pt x="8017" y="1440"/>
                  </a:cubicBezTo>
                  <a:lnTo>
                    <a:pt x="8692" y="1435"/>
                  </a:lnTo>
                  <a:close/>
                  <a:moveTo>
                    <a:pt x="7500" y="3756"/>
                  </a:moveTo>
                  <a:cubicBezTo>
                    <a:pt x="7528" y="3989"/>
                    <a:pt x="7552" y="4220"/>
                    <a:pt x="7570" y="4444"/>
                  </a:cubicBezTo>
                  <a:cubicBezTo>
                    <a:pt x="7610" y="4918"/>
                    <a:pt x="7631" y="5416"/>
                    <a:pt x="7634" y="5923"/>
                  </a:cubicBezTo>
                  <a:lnTo>
                    <a:pt x="6054" y="5921"/>
                  </a:lnTo>
                  <a:lnTo>
                    <a:pt x="4513" y="5923"/>
                  </a:lnTo>
                  <a:cubicBezTo>
                    <a:pt x="4514" y="5136"/>
                    <a:pt x="4547" y="4426"/>
                    <a:pt x="4615" y="3756"/>
                  </a:cubicBezTo>
                  <a:lnTo>
                    <a:pt x="6054" y="3759"/>
                  </a:lnTo>
                  <a:lnTo>
                    <a:pt x="7500" y="3756"/>
                  </a:lnTo>
                  <a:close/>
                  <a:moveTo>
                    <a:pt x="1793" y="3745"/>
                  </a:moveTo>
                  <a:lnTo>
                    <a:pt x="3290" y="3754"/>
                  </a:lnTo>
                  <a:cubicBezTo>
                    <a:pt x="3613" y="3756"/>
                    <a:pt x="3934" y="3756"/>
                    <a:pt x="4256" y="3756"/>
                  </a:cubicBezTo>
                  <a:lnTo>
                    <a:pt x="4448" y="3756"/>
                  </a:lnTo>
                  <a:cubicBezTo>
                    <a:pt x="4422" y="3990"/>
                    <a:pt x="4400" y="4226"/>
                    <a:pt x="4384" y="4455"/>
                  </a:cubicBezTo>
                  <a:cubicBezTo>
                    <a:pt x="4363" y="4719"/>
                    <a:pt x="4348" y="4993"/>
                    <a:pt x="4338" y="5268"/>
                  </a:cubicBezTo>
                  <a:cubicBezTo>
                    <a:pt x="4330" y="5510"/>
                    <a:pt x="4325" y="5725"/>
                    <a:pt x="4323" y="5923"/>
                  </a:cubicBezTo>
                  <a:lnTo>
                    <a:pt x="1549" y="5932"/>
                  </a:lnTo>
                  <a:lnTo>
                    <a:pt x="1446" y="5933"/>
                  </a:lnTo>
                  <a:cubicBezTo>
                    <a:pt x="1452" y="5624"/>
                    <a:pt x="1473" y="5322"/>
                    <a:pt x="1511" y="5032"/>
                  </a:cubicBezTo>
                  <a:cubicBezTo>
                    <a:pt x="1555" y="4683"/>
                    <a:pt x="1623" y="4344"/>
                    <a:pt x="1710" y="4027"/>
                  </a:cubicBezTo>
                  <a:cubicBezTo>
                    <a:pt x="1732" y="3941"/>
                    <a:pt x="1759" y="3851"/>
                    <a:pt x="1793" y="3745"/>
                  </a:cubicBezTo>
                  <a:close/>
                  <a:moveTo>
                    <a:pt x="10004" y="3746"/>
                  </a:moveTo>
                  <a:cubicBezTo>
                    <a:pt x="10037" y="3851"/>
                    <a:pt x="10064" y="3939"/>
                    <a:pt x="10087" y="4024"/>
                  </a:cubicBezTo>
                  <a:cubicBezTo>
                    <a:pt x="10251" y="4629"/>
                    <a:pt x="10341" y="5271"/>
                    <a:pt x="10352" y="5933"/>
                  </a:cubicBezTo>
                  <a:lnTo>
                    <a:pt x="7811" y="5924"/>
                  </a:lnTo>
                  <a:cubicBezTo>
                    <a:pt x="7808" y="5412"/>
                    <a:pt x="7783" y="4910"/>
                    <a:pt x="7741" y="4430"/>
                  </a:cubicBezTo>
                  <a:cubicBezTo>
                    <a:pt x="7720" y="4213"/>
                    <a:pt x="7696" y="3986"/>
                    <a:pt x="7666" y="3756"/>
                  </a:cubicBezTo>
                  <a:lnTo>
                    <a:pt x="10004" y="3746"/>
                  </a:lnTo>
                  <a:close/>
                  <a:moveTo>
                    <a:pt x="7635" y="6068"/>
                  </a:moveTo>
                  <a:cubicBezTo>
                    <a:pt x="7635" y="6613"/>
                    <a:pt x="7615" y="7152"/>
                    <a:pt x="7575" y="7670"/>
                  </a:cubicBezTo>
                  <a:cubicBezTo>
                    <a:pt x="7562" y="7845"/>
                    <a:pt x="7544" y="8031"/>
                    <a:pt x="7522" y="8235"/>
                  </a:cubicBezTo>
                  <a:lnTo>
                    <a:pt x="6054" y="8233"/>
                  </a:lnTo>
                  <a:lnTo>
                    <a:pt x="4673" y="8235"/>
                  </a:lnTo>
                  <a:lnTo>
                    <a:pt x="4617" y="8235"/>
                  </a:lnTo>
                  <a:cubicBezTo>
                    <a:pt x="4598" y="8037"/>
                    <a:pt x="4580" y="7860"/>
                    <a:pt x="4568" y="7695"/>
                  </a:cubicBezTo>
                  <a:cubicBezTo>
                    <a:pt x="4529" y="7170"/>
                    <a:pt x="4510" y="6628"/>
                    <a:pt x="4512" y="6081"/>
                  </a:cubicBezTo>
                  <a:lnTo>
                    <a:pt x="4512" y="6070"/>
                  </a:lnTo>
                  <a:lnTo>
                    <a:pt x="4513" y="6070"/>
                  </a:lnTo>
                  <a:lnTo>
                    <a:pt x="6054" y="6073"/>
                  </a:lnTo>
                  <a:lnTo>
                    <a:pt x="7635" y="6068"/>
                  </a:lnTo>
                  <a:close/>
                  <a:moveTo>
                    <a:pt x="10355" y="6060"/>
                  </a:moveTo>
                  <a:lnTo>
                    <a:pt x="10355" y="6060"/>
                  </a:lnTo>
                  <a:cubicBezTo>
                    <a:pt x="10353" y="6762"/>
                    <a:pt x="10262" y="7446"/>
                    <a:pt x="10087" y="8089"/>
                  </a:cubicBezTo>
                  <a:cubicBezTo>
                    <a:pt x="10072" y="8142"/>
                    <a:pt x="10056" y="8195"/>
                    <a:pt x="10040" y="8246"/>
                  </a:cubicBezTo>
                  <a:lnTo>
                    <a:pt x="7697" y="8236"/>
                  </a:lnTo>
                  <a:cubicBezTo>
                    <a:pt x="7719" y="8036"/>
                    <a:pt x="7736" y="7855"/>
                    <a:pt x="7750" y="7684"/>
                  </a:cubicBezTo>
                  <a:cubicBezTo>
                    <a:pt x="7790" y="7163"/>
                    <a:pt x="7811" y="6618"/>
                    <a:pt x="7813" y="6068"/>
                  </a:cubicBezTo>
                  <a:lnTo>
                    <a:pt x="10355" y="6060"/>
                  </a:lnTo>
                  <a:close/>
                  <a:moveTo>
                    <a:pt x="1444" y="6060"/>
                  </a:moveTo>
                  <a:lnTo>
                    <a:pt x="4322" y="6069"/>
                  </a:lnTo>
                  <a:lnTo>
                    <a:pt x="4322" y="6083"/>
                  </a:lnTo>
                  <a:cubicBezTo>
                    <a:pt x="4325" y="6637"/>
                    <a:pt x="4348" y="7184"/>
                    <a:pt x="4392" y="7711"/>
                  </a:cubicBezTo>
                  <a:cubicBezTo>
                    <a:pt x="4406" y="7871"/>
                    <a:pt x="4423" y="8044"/>
                    <a:pt x="4445" y="8236"/>
                  </a:cubicBezTo>
                  <a:lnTo>
                    <a:pt x="4294" y="8236"/>
                  </a:lnTo>
                  <a:cubicBezTo>
                    <a:pt x="3959" y="8236"/>
                    <a:pt x="3625" y="8238"/>
                    <a:pt x="3292" y="8240"/>
                  </a:cubicBezTo>
                  <a:lnTo>
                    <a:pt x="1910" y="8246"/>
                  </a:lnTo>
                  <a:lnTo>
                    <a:pt x="1760" y="8248"/>
                  </a:lnTo>
                  <a:cubicBezTo>
                    <a:pt x="1744" y="8195"/>
                    <a:pt x="1728" y="8141"/>
                    <a:pt x="1714" y="8088"/>
                  </a:cubicBezTo>
                  <a:cubicBezTo>
                    <a:pt x="1625" y="7770"/>
                    <a:pt x="1557" y="7432"/>
                    <a:pt x="1512" y="7081"/>
                  </a:cubicBezTo>
                  <a:cubicBezTo>
                    <a:pt x="1468" y="6748"/>
                    <a:pt x="1444" y="6404"/>
                    <a:pt x="1444" y="6060"/>
                  </a:cubicBezTo>
                  <a:close/>
                  <a:moveTo>
                    <a:pt x="10002" y="8373"/>
                  </a:moveTo>
                  <a:cubicBezTo>
                    <a:pt x="9816" y="8952"/>
                    <a:pt x="9565" y="9485"/>
                    <a:pt x="9255" y="9957"/>
                  </a:cubicBezTo>
                  <a:cubicBezTo>
                    <a:pt x="9115" y="10170"/>
                    <a:pt x="8962" y="10370"/>
                    <a:pt x="8800" y="10556"/>
                  </a:cubicBezTo>
                  <a:lnTo>
                    <a:pt x="7243" y="10556"/>
                  </a:lnTo>
                  <a:cubicBezTo>
                    <a:pt x="7290" y="10410"/>
                    <a:pt x="7333" y="10256"/>
                    <a:pt x="7373" y="10100"/>
                  </a:cubicBezTo>
                  <a:cubicBezTo>
                    <a:pt x="7437" y="9849"/>
                    <a:pt x="7493" y="9588"/>
                    <a:pt x="7546" y="9301"/>
                  </a:cubicBezTo>
                  <a:cubicBezTo>
                    <a:pt x="7597" y="9014"/>
                    <a:pt x="7642" y="8712"/>
                    <a:pt x="7681" y="8383"/>
                  </a:cubicBezTo>
                  <a:lnTo>
                    <a:pt x="10002" y="8373"/>
                  </a:lnTo>
                  <a:close/>
                  <a:moveTo>
                    <a:pt x="1796" y="8373"/>
                  </a:moveTo>
                  <a:lnTo>
                    <a:pt x="3290" y="8382"/>
                  </a:lnTo>
                  <a:cubicBezTo>
                    <a:pt x="3613" y="8384"/>
                    <a:pt x="3935" y="8384"/>
                    <a:pt x="4259" y="8384"/>
                  </a:cubicBezTo>
                  <a:lnTo>
                    <a:pt x="4461" y="8384"/>
                  </a:lnTo>
                  <a:cubicBezTo>
                    <a:pt x="4503" y="8725"/>
                    <a:pt x="4547" y="9032"/>
                    <a:pt x="4601" y="9327"/>
                  </a:cubicBezTo>
                  <a:cubicBezTo>
                    <a:pt x="4653" y="9612"/>
                    <a:pt x="4710" y="9872"/>
                    <a:pt x="4775" y="10126"/>
                  </a:cubicBezTo>
                  <a:cubicBezTo>
                    <a:pt x="4813" y="10272"/>
                    <a:pt x="4855" y="10417"/>
                    <a:pt x="4898" y="10557"/>
                  </a:cubicBezTo>
                  <a:lnTo>
                    <a:pt x="2996" y="10557"/>
                  </a:lnTo>
                  <a:cubicBezTo>
                    <a:pt x="2833" y="10372"/>
                    <a:pt x="2680" y="10170"/>
                    <a:pt x="2540" y="9956"/>
                  </a:cubicBezTo>
                  <a:cubicBezTo>
                    <a:pt x="2231" y="9484"/>
                    <a:pt x="1981" y="8952"/>
                    <a:pt x="1796" y="8373"/>
                  </a:cubicBezTo>
                  <a:close/>
                  <a:moveTo>
                    <a:pt x="7506" y="8385"/>
                  </a:moveTo>
                  <a:lnTo>
                    <a:pt x="7506" y="8385"/>
                  </a:lnTo>
                  <a:cubicBezTo>
                    <a:pt x="7471" y="8706"/>
                    <a:pt x="7429" y="8998"/>
                    <a:pt x="7381" y="9275"/>
                  </a:cubicBezTo>
                  <a:cubicBezTo>
                    <a:pt x="7333" y="9557"/>
                    <a:pt x="7279" y="9816"/>
                    <a:pt x="7217" y="10064"/>
                  </a:cubicBezTo>
                  <a:cubicBezTo>
                    <a:pt x="7175" y="10235"/>
                    <a:pt x="7130" y="10402"/>
                    <a:pt x="7080" y="10559"/>
                  </a:cubicBezTo>
                  <a:lnTo>
                    <a:pt x="5059" y="10559"/>
                  </a:lnTo>
                  <a:lnTo>
                    <a:pt x="5059" y="10556"/>
                  </a:lnTo>
                  <a:cubicBezTo>
                    <a:pt x="5011" y="10404"/>
                    <a:pt x="4967" y="10246"/>
                    <a:pt x="4927" y="10086"/>
                  </a:cubicBezTo>
                  <a:cubicBezTo>
                    <a:pt x="4866" y="9838"/>
                    <a:pt x="4813" y="9580"/>
                    <a:pt x="4764" y="9299"/>
                  </a:cubicBezTo>
                  <a:cubicBezTo>
                    <a:pt x="4713" y="9013"/>
                    <a:pt x="4671" y="8714"/>
                    <a:pt x="4635" y="8385"/>
                  </a:cubicBezTo>
                  <a:lnTo>
                    <a:pt x="4635" y="8385"/>
                  </a:lnTo>
                  <a:lnTo>
                    <a:pt x="6054" y="8388"/>
                  </a:lnTo>
                  <a:lnTo>
                    <a:pt x="7506" y="8385"/>
                  </a:lnTo>
                  <a:close/>
                  <a:moveTo>
                    <a:pt x="8675" y="10692"/>
                  </a:moveTo>
                  <a:lnTo>
                    <a:pt x="8614" y="10756"/>
                  </a:lnTo>
                  <a:cubicBezTo>
                    <a:pt x="8364" y="11012"/>
                    <a:pt x="8098" y="11230"/>
                    <a:pt x="7825" y="11404"/>
                  </a:cubicBezTo>
                  <a:cubicBezTo>
                    <a:pt x="7531" y="11590"/>
                    <a:pt x="7219" y="11733"/>
                    <a:pt x="6901" y="11831"/>
                  </a:cubicBezTo>
                  <a:cubicBezTo>
                    <a:pt x="6781" y="11867"/>
                    <a:pt x="6653" y="11898"/>
                    <a:pt x="6522" y="11922"/>
                  </a:cubicBezTo>
                  <a:cubicBezTo>
                    <a:pt x="6607" y="11845"/>
                    <a:pt x="6687" y="11749"/>
                    <a:pt x="6770" y="11625"/>
                  </a:cubicBezTo>
                  <a:cubicBezTo>
                    <a:pt x="6901" y="11426"/>
                    <a:pt x="7016" y="11189"/>
                    <a:pt x="7131" y="10883"/>
                  </a:cubicBezTo>
                  <a:cubicBezTo>
                    <a:pt x="7155" y="10820"/>
                    <a:pt x="7177" y="10755"/>
                    <a:pt x="7198" y="10692"/>
                  </a:cubicBezTo>
                  <a:close/>
                  <a:moveTo>
                    <a:pt x="4942" y="10692"/>
                  </a:moveTo>
                  <a:cubicBezTo>
                    <a:pt x="4967" y="10765"/>
                    <a:pt x="4992" y="10836"/>
                    <a:pt x="5018" y="10906"/>
                  </a:cubicBezTo>
                  <a:cubicBezTo>
                    <a:pt x="5135" y="11213"/>
                    <a:pt x="5252" y="11449"/>
                    <a:pt x="5385" y="11648"/>
                  </a:cubicBezTo>
                  <a:cubicBezTo>
                    <a:pt x="5478" y="11786"/>
                    <a:pt x="5568" y="11885"/>
                    <a:pt x="5669" y="11965"/>
                  </a:cubicBezTo>
                  <a:cubicBezTo>
                    <a:pt x="5673" y="11969"/>
                    <a:pt x="5676" y="11972"/>
                    <a:pt x="5681" y="11974"/>
                  </a:cubicBezTo>
                  <a:cubicBezTo>
                    <a:pt x="5412" y="11957"/>
                    <a:pt x="5147" y="11908"/>
                    <a:pt x="4890" y="11829"/>
                  </a:cubicBezTo>
                  <a:cubicBezTo>
                    <a:pt x="4572" y="11731"/>
                    <a:pt x="4261" y="11588"/>
                    <a:pt x="3966" y="11402"/>
                  </a:cubicBezTo>
                  <a:cubicBezTo>
                    <a:pt x="3694" y="11228"/>
                    <a:pt x="3427" y="11010"/>
                    <a:pt x="3178" y="10754"/>
                  </a:cubicBezTo>
                  <a:cubicBezTo>
                    <a:pt x="3158" y="10734"/>
                    <a:pt x="3139" y="10713"/>
                    <a:pt x="3119" y="10693"/>
                  </a:cubicBezTo>
                  <a:lnTo>
                    <a:pt x="4942" y="10693"/>
                  </a:lnTo>
                  <a:lnTo>
                    <a:pt x="4942" y="10692"/>
                  </a:lnTo>
                  <a:close/>
                  <a:moveTo>
                    <a:pt x="7040" y="10693"/>
                  </a:moveTo>
                  <a:cubicBezTo>
                    <a:pt x="7024" y="10739"/>
                    <a:pt x="7008" y="10785"/>
                    <a:pt x="6992" y="10830"/>
                  </a:cubicBezTo>
                  <a:cubicBezTo>
                    <a:pt x="6883" y="11128"/>
                    <a:pt x="6774" y="11357"/>
                    <a:pt x="6652" y="11546"/>
                  </a:cubicBezTo>
                  <a:cubicBezTo>
                    <a:pt x="6569" y="11673"/>
                    <a:pt x="6490" y="11767"/>
                    <a:pt x="6404" y="11840"/>
                  </a:cubicBezTo>
                  <a:cubicBezTo>
                    <a:pt x="6354" y="11883"/>
                    <a:pt x="6302" y="11918"/>
                    <a:pt x="6252" y="11941"/>
                  </a:cubicBezTo>
                  <a:cubicBezTo>
                    <a:pt x="6225" y="11953"/>
                    <a:pt x="6198" y="11963"/>
                    <a:pt x="6169" y="11970"/>
                  </a:cubicBezTo>
                  <a:cubicBezTo>
                    <a:pt x="6124" y="11974"/>
                    <a:pt x="6078" y="11975"/>
                    <a:pt x="6032" y="11977"/>
                  </a:cubicBezTo>
                  <a:lnTo>
                    <a:pt x="6019" y="11978"/>
                  </a:lnTo>
                  <a:cubicBezTo>
                    <a:pt x="5981" y="11973"/>
                    <a:pt x="5947" y="11963"/>
                    <a:pt x="5912" y="11951"/>
                  </a:cubicBezTo>
                  <a:cubicBezTo>
                    <a:pt x="5860" y="11929"/>
                    <a:pt x="5809" y="11898"/>
                    <a:pt x="5757" y="11855"/>
                  </a:cubicBezTo>
                  <a:cubicBezTo>
                    <a:pt x="5670" y="11787"/>
                    <a:pt x="5588" y="11692"/>
                    <a:pt x="5504" y="11568"/>
                  </a:cubicBezTo>
                  <a:cubicBezTo>
                    <a:pt x="5379" y="11378"/>
                    <a:pt x="5269" y="11151"/>
                    <a:pt x="5160" y="10855"/>
                  </a:cubicBezTo>
                  <a:cubicBezTo>
                    <a:pt x="5139" y="10801"/>
                    <a:pt x="5120" y="10747"/>
                    <a:pt x="5103" y="10693"/>
                  </a:cubicBezTo>
                  <a:close/>
                  <a:moveTo>
                    <a:pt x="5899" y="1"/>
                  </a:moveTo>
                  <a:cubicBezTo>
                    <a:pt x="5547" y="1"/>
                    <a:pt x="5195" y="53"/>
                    <a:pt x="4856" y="156"/>
                  </a:cubicBezTo>
                  <a:cubicBezTo>
                    <a:pt x="4523" y="257"/>
                    <a:pt x="4199" y="402"/>
                    <a:pt x="3895" y="593"/>
                  </a:cubicBezTo>
                  <a:cubicBezTo>
                    <a:pt x="3588" y="785"/>
                    <a:pt x="3293" y="1026"/>
                    <a:pt x="3019" y="1307"/>
                  </a:cubicBezTo>
                  <a:lnTo>
                    <a:pt x="2782" y="1311"/>
                  </a:lnTo>
                  <a:cubicBezTo>
                    <a:pt x="2566" y="1313"/>
                    <a:pt x="2351" y="1316"/>
                    <a:pt x="2133" y="1318"/>
                  </a:cubicBezTo>
                  <a:cubicBezTo>
                    <a:pt x="2106" y="1320"/>
                    <a:pt x="2084" y="1342"/>
                    <a:pt x="2084" y="1368"/>
                  </a:cubicBezTo>
                  <a:lnTo>
                    <a:pt x="2085" y="1391"/>
                  </a:lnTo>
                  <a:lnTo>
                    <a:pt x="2116" y="1419"/>
                  </a:lnTo>
                  <a:lnTo>
                    <a:pt x="2134" y="1419"/>
                  </a:lnTo>
                  <a:cubicBezTo>
                    <a:pt x="2354" y="1423"/>
                    <a:pt x="2573" y="1426"/>
                    <a:pt x="2793" y="1428"/>
                  </a:cubicBezTo>
                  <a:lnTo>
                    <a:pt x="2905" y="1429"/>
                  </a:lnTo>
                  <a:cubicBezTo>
                    <a:pt x="2723" y="1630"/>
                    <a:pt x="2556" y="1844"/>
                    <a:pt x="2405" y="2065"/>
                  </a:cubicBezTo>
                  <a:cubicBezTo>
                    <a:pt x="2091" y="2531"/>
                    <a:pt x="1834" y="3054"/>
                    <a:pt x="1640" y="3621"/>
                  </a:cubicBezTo>
                  <a:lnTo>
                    <a:pt x="530" y="3632"/>
                  </a:lnTo>
                  <a:cubicBezTo>
                    <a:pt x="504" y="3633"/>
                    <a:pt x="481" y="3654"/>
                    <a:pt x="481" y="3682"/>
                  </a:cubicBezTo>
                  <a:cubicBezTo>
                    <a:pt x="481" y="3710"/>
                    <a:pt x="504" y="3733"/>
                    <a:pt x="532" y="3733"/>
                  </a:cubicBezTo>
                  <a:lnTo>
                    <a:pt x="1598" y="3742"/>
                  </a:lnTo>
                  <a:cubicBezTo>
                    <a:pt x="1572" y="3825"/>
                    <a:pt x="1547" y="3901"/>
                    <a:pt x="1528" y="3974"/>
                  </a:cubicBezTo>
                  <a:cubicBezTo>
                    <a:pt x="1433" y="4309"/>
                    <a:pt x="1362" y="4656"/>
                    <a:pt x="1315" y="5005"/>
                  </a:cubicBezTo>
                  <a:cubicBezTo>
                    <a:pt x="1275" y="5303"/>
                    <a:pt x="1252" y="5617"/>
                    <a:pt x="1245" y="5935"/>
                  </a:cubicBezTo>
                  <a:lnTo>
                    <a:pt x="51" y="5944"/>
                  </a:lnTo>
                  <a:cubicBezTo>
                    <a:pt x="24" y="5944"/>
                    <a:pt x="1" y="5967"/>
                    <a:pt x="1" y="5994"/>
                  </a:cubicBezTo>
                  <a:cubicBezTo>
                    <a:pt x="1" y="6023"/>
                    <a:pt x="24" y="6046"/>
                    <a:pt x="52" y="6046"/>
                  </a:cubicBezTo>
                  <a:lnTo>
                    <a:pt x="1244" y="6055"/>
                  </a:lnTo>
                  <a:cubicBezTo>
                    <a:pt x="1245" y="6409"/>
                    <a:pt x="1269" y="6763"/>
                    <a:pt x="1315" y="7105"/>
                  </a:cubicBezTo>
                  <a:cubicBezTo>
                    <a:pt x="1362" y="7454"/>
                    <a:pt x="1432" y="7802"/>
                    <a:pt x="1526" y="8138"/>
                  </a:cubicBezTo>
                  <a:cubicBezTo>
                    <a:pt x="1536" y="8174"/>
                    <a:pt x="1547" y="8212"/>
                    <a:pt x="1560" y="8248"/>
                  </a:cubicBezTo>
                  <a:lnTo>
                    <a:pt x="532" y="8257"/>
                  </a:lnTo>
                  <a:cubicBezTo>
                    <a:pt x="504" y="8257"/>
                    <a:pt x="481" y="8280"/>
                    <a:pt x="481" y="8308"/>
                  </a:cubicBezTo>
                  <a:cubicBezTo>
                    <a:pt x="481" y="8336"/>
                    <a:pt x="504" y="8358"/>
                    <a:pt x="532" y="8358"/>
                  </a:cubicBezTo>
                  <a:lnTo>
                    <a:pt x="1597" y="8368"/>
                  </a:lnTo>
                  <a:cubicBezTo>
                    <a:pt x="1793" y="8982"/>
                    <a:pt x="2064" y="9546"/>
                    <a:pt x="2401" y="10048"/>
                  </a:cubicBezTo>
                  <a:cubicBezTo>
                    <a:pt x="2519" y="10222"/>
                    <a:pt x="2647" y="10391"/>
                    <a:pt x="2785" y="10554"/>
                  </a:cubicBezTo>
                  <a:lnTo>
                    <a:pt x="2331" y="10554"/>
                  </a:lnTo>
                  <a:cubicBezTo>
                    <a:pt x="2294" y="10554"/>
                    <a:pt x="2263" y="10584"/>
                    <a:pt x="2263" y="10622"/>
                  </a:cubicBezTo>
                  <a:cubicBezTo>
                    <a:pt x="2263" y="10659"/>
                    <a:pt x="2294" y="10690"/>
                    <a:pt x="2331" y="10690"/>
                  </a:cubicBezTo>
                  <a:lnTo>
                    <a:pt x="2903" y="10690"/>
                  </a:lnTo>
                  <a:cubicBezTo>
                    <a:pt x="3203" y="11022"/>
                    <a:pt x="3536" y="11303"/>
                    <a:pt x="3893" y="11525"/>
                  </a:cubicBezTo>
                  <a:cubicBezTo>
                    <a:pt x="4199" y="11716"/>
                    <a:pt x="4523" y="11863"/>
                    <a:pt x="4855" y="11963"/>
                  </a:cubicBezTo>
                  <a:cubicBezTo>
                    <a:pt x="5195" y="12066"/>
                    <a:pt x="5547" y="12119"/>
                    <a:pt x="5899" y="12119"/>
                  </a:cubicBezTo>
                  <a:cubicBezTo>
                    <a:pt x="5904" y="12119"/>
                    <a:pt x="5909" y="12119"/>
                    <a:pt x="5914" y="12119"/>
                  </a:cubicBezTo>
                  <a:cubicBezTo>
                    <a:pt x="5935" y="12119"/>
                    <a:pt x="5954" y="12117"/>
                    <a:pt x="5975" y="12115"/>
                  </a:cubicBezTo>
                  <a:lnTo>
                    <a:pt x="6008" y="12113"/>
                  </a:lnTo>
                  <a:cubicBezTo>
                    <a:pt x="6032" y="12117"/>
                    <a:pt x="6052" y="12118"/>
                    <a:pt x="6071" y="12118"/>
                  </a:cubicBezTo>
                  <a:cubicBezTo>
                    <a:pt x="6077" y="12118"/>
                    <a:pt x="6083" y="12118"/>
                    <a:pt x="6088" y="12118"/>
                  </a:cubicBezTo>
                  <a:cubicBezTo>
                    <a:pt x="6123" y="12118"/>
                    <a:pt x="6158" y="12112"/>
                    <a:pt x="6189" y="12105"/>
                  </a:cubicBezTo>
                  <a:cubicBezTo>
                    <a:pt x="6446" y="12083"/>
                    <a:pt x="6702" y="12035"/>
                    <a:pt x="6944" y="11962"/>
                  </a:cubicBezTo>
                  <a:cubicBezTo>
                    <a:pt x="7276" y="11863"/>
                    <a:pt x="7599" y="11714"/>
                    <a:pt x="7905" y="11524"/>
                  </a:cubicBezTo>
                  <a:cubicBezTo>
                    <a:pt x="8259" y="11301"/>
                    <a:pt x="8590" y="11022"/>
                    <a:pt x="8890" y="10691"/>
                  </a:cubicBezTo>
                  <a:lnTo>
                    <a:pt x="10178" y="10691"/>
                  </a:lnTo>
                  <a:cubicBezTo>
                    <a:pt x="10215" y="10691"/>
                    <a:pt x="10246" y="10660"/>
                    <a:pt x="10246" y="10623"/>
                  </a:cubicBezTo>
                  <a:cubicBezTo>
                    <a:pt x="10246" y="10585"/>
                    <a:pt x="10216" y="10555"/>
                    <a:pt x="10178" y="10555"/>
                  </a:cubicBezTo>
                  <a:lnTo>
                    <a:pt x="9009" y="10555"/>
                  </a:lnTo>
                  <a:cubicBezTo>
                    <a:pt x="9147" y="10391"/>
                    <a:pt x="9276" y="10221"/>
                    <a:pt x="9394" y="10047"/>
                  </a:cubicBezTo>
                  <a:cubicBezTo>
                    <a:pt x="9730" y="9546"/>
                    <a:pt x="10000" y="8983"/>
                    <a:pt x="10195" y="8372"/>
                  </a:cubicBezTo>
                  <a:lnTo>
                    <a:pt x="11583" y="8358"/>
                  </a:lnTo>
                  <a:cubicBezTo>
                    <a:pt x="11610" y="8358"/>
                    <a:pt x="11631" y="8337"/>
                    <a:pt x="11631" y="8310"/>
                  </a:cubicBezTo>
                  <a:lnTo>
                    <a:pt x="11628" y="8262"/>
                  </a:lnTo>
                  <a:lnTo>
                    <a:pt x="10234" y="8249"/>
                  </a:lnTo>
                  <a:cubicBezTo>
                    <a:pt x="10245" y="8213"/>
                    <a:pt x="10256" y="8175"/>
                    <a:pt x="10267" y="8138"/>
                  </a:cubicBezTo>
                  <a:cubicBezTo>
                    <a:pt x="10451" y="7479"/>
                    <a:pt x="10545" y="6779"/>
                    <a:pt x="10550" y="6059"/>
                  </a:cubicBezTo>
                  <a:lnTo>
                    <a:pt x="12064" y="6046"/>
                  </a:lnTo>
                  <a:lnTo>
                    <a:pt x="12065" y="6046"/>
                  </a:lnTo>
                  <a:cubicBezTo>
                    <a:pt x="12092" y="6045"/>
                    <a:pt x="12112" y="6023"/>
                    <a:pt x="12112" y="5998"/>
                  </a:cubicBezTo>
                  <a:lnTo>
                    <a:pt x="12104" y="5948"/>
                  </a:lnTo>
                  <a:lnTo>
                    <a:pt x="10559" y="5935"/>
                  </a:lnTo>
                  <a:lnTo>
                    <a:pt x="10544" y="5935"/>
                  </a:lnTo>
                  <a:cubicBezTo>
                    <a:pt x="10531" y="5255"/>
                    <a:pt x="10436" y="4597"/>
                    <a:pt x="10264" y="3976"/>
                  </a:cubicBezTo>
                  <a:cubicBezTo>
                    <a:pt x="10244" y="3906"/>
                    <a:pt x="10220" y="3830"/>
                    <a:pt x="10192" y="3745"/>
                  </a:cubicBezTo>
                  <a:lnTo>
                    <a:pt x="11581" y="3732"/>
                  </a:lnTo>
                  <a:cubicBezTo>
                    <a:pt x="11608" y="3732"/>
                    <a:pt x="11629" y="3711"/>
                    <a:pt x="11629" y="3684"/>
                  </a:cubicBezTo>
                  <a:lnTo>
                    <a:pt x="11625" y="3636"/>
                  </a:lnTo>
                  <a:lnTo>
                    <a:pt x="10200" y="3622"/>
                  </a:lnTo>
                  <a:lnTo>
                    <a:pt x="10149" y="3622"/>
                  </a:lnTo>
                  <a:cubicBezTo>
                    <a:pt x="9957" y="3056"/>
                    <a:pt x="9700" y="2535"/>
                    <a:pt x="9389" y="2070"/>
                  </a:cubicBezTo>
                  <a:cubicBezTo>
                    <a:pt x="9239" y="1849"/>
                    <a:pt x="9072" y="1635"/>
                    <a:pt x="8890" y="1435"/>
                  </a:cubicBezTo>
                  <a:lnTo>
                    <a:pt x="9346" y="1429"/>
                  </a:lnTo>
                  <a:cubicBezTo>
                    <a:pt x="9558" y="1427"/>
                    <a:pt x="9768" y="1424"/>
                    <a:pt x="9980" y="1421"/>
                  </a:cubicBezTo>
                  <a:cubicBezTo>
                    <a:pt x="10005" y="1419"/>
                    <a:pt x="10026" y="1399"/>
                    <a:pt x="10026" y="1373"/>
                  </a:cubicBezTo>
                  <a:lnTo>
                    <a:pt x="10023" y="1325"/>
                  </a:lnTo>
                  <a:lnTo>
                    <a:pt x="9980" y="1322"/>
                  </a:lnTo>
                  <a:cubicBezTo>
                    <a:pt x="9770" y="1319"/>
                    <a:pt x="9561" y="1316"/>
                    <a:pt x="9351" y="1313"/>
                  </a:cubicBezTo>
                  <a:lnTo>
                    <a:pt x="8772" y="1306"/>
                  </a:lnTo>
                  <a:cubicBezTo>
                    <a:pt x="8500" y="1026"/>
                    <a:pt x="8207" y="787"/>
                    <a:pt x="7901" y="595"/>
                  </a:cubicBezTo>
                  <a:cubicBezTo>
                    <a:pt x="7597" y="405"/>
                    <a:pt x="7274" y="258"/>
                    <a:pt x="6942" y="157"/>
                  </a:cubicBezTo>
                  <a:cubicBezTo>
                    <a:pt x="6601" y="54"/>
                    <a:pt x="6251" y="2"/>
                    <a:pt x="58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8"/>
          <p:cNvGrpSpPr/>
          <p:nvPr/>
        </p:nvGrpSpPr>
        <p:grpSpPr>
          <a:xfrm>
            <a:off x="6965941" y="4462167"/>
            <a:ext cx="2015937" cy="615998"/>
            <a:chOff x="1540300" y="3202580"/>
            <a:chExt cx="2175772" cy="716533"/>
          </a:xfrm>
        </p:grpSpPr>
        <p:sp>
          <p:nvSpPr>
            <p:cNvPr id="1100" name="Google Shape;1100;p58"/>
            <p:cNvSpPr/>
            <p:nvPr/>
          </p:nvSpPr>
          <p:spPr>
            <a:xfrm>
              <a:off x="1546991" y="3209161"/>
              <a:ext cx="2162500" cy="359531"/>
            </a:xfrm>
            <a:custGeom>
              <a:avLst/>
              <a:gdLst/>
              <a:ahLst/>
              <a:cxnLst/>
              <a:rect l="l" t="t" r="r" b="b"/>
              <a:pathLst>
                <a:path w="19716" h="3278" extrusionOk="0">
                  <a:moveTo>
                    <a:pt x="18116" y="1"/>
                  </a:moveTo>
                  <a:lnTo>
                    <a:pt x="1600" y="77"/>
                  </a:lnTo>
                  <a:cubicBezTo>
                    <a:pt x="717" y="77"/>
                    <a:pt x="0" y="793"/>
                    <a:pt x="0" y="1678"/>
                  </a:cubicBezTo>
                  <a:cubicBezTo>
                    <a:pt x="0" y="2560"/>
                    <a:pt x="716" y="3277"/>
                    <a:pt x="1600" y="3277"/>
                  </a:cubicBezTo>
                  <a:lnTo>
                    <a:pt x="18116" y="3200"/>
                  </a:lnTo>
                  <a:cubicBezTo>
                    <a:pt x="19000" y="3200"/>
                    <a:pt x="19715" y="2483"/>
                    <a:pt x="19715" y="1601"/>
                  </a:cubicBezTo>
                  <a:cubicBezTo>
                    <a:pt x="19715" y="718"/>
                    <a:pt x="19000" y="1"/>
                    <a:pt x="18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8"/>
            <p:cNvSpPr/>
            <p:nvPr/>
          </p:nvSpPr>
          <p:spPr>
            <a:xfrm>
              <a:off x="1540300" y="3202580"/>
              <a:ext cx="2175772" cy="372693"/>
            </a:xfrm>
            <a:custGeom>
              <a:avLst/>
              <a:gdLst/>
              <a:ahLst/>
              <a:cxnLst/>
              <a:rect l="l" t="t" r="r" b="b"/>
              <a:pathLst>
                <a:path w="19837" h="3398" extrusionOk="0">
                  <a:moveTo>
                    <a:pt x="18177" y="120"/>
                  </a:moveTo>
                  <a:cubicBezTo>
                    <a:pt x="19025" y="120"/>
                    <a:pt x="19714" y="810"/>
                    <a:pt x="19714" y="1659"/>
                  </a:cubicBezTo>
                  <a:cubicBezTo>
                    <a:pt x="19714" y="2509"/>
                    <a:pt x="19024" y="3199"/>
                    <a:pt x="18176" y="3199"/>
                  </a:cubicBezTo>
                  <a:lnTo>
                    <a:pt x="1660" y="3275"/>
                  </a:lnTo>
                  <a:cubicBezTo>
                    <a:pt x="810" y="3275"/>
                    <a:pt x="120" y="2584"/>
                    <a:pt x="120" y="1735"/>
                  </a:cubicBezTo>
                  <a:cubicBezTo>
                    <a:pt x="120" y="888"/>
                    <a:pt x="811" y="197"/>
                    <a:pt x="1661" y="197"/>
                  </a:cubicBezTo>
                  <a:lnTo>
                    <a:pt x="18177" y="120"/>
                  </a:lnTo>
                  <a:close/>
                  <a:moveTo>
                    <a:pt x="18176" y="1"/>
                  </a:moveTo>
                  <a:lnTo>
                    <a:pt x="1660" y="77"/>
                  </a:lnTo>
                  <a:cubicBezTo>
                    <a:pt x="745" y="77"/>
                    <a:pt x="0" y="820"/>
                    <a:pt x="0" y="1738"/>
                  </a:cubicBezTo>
                  <a:cubicBezTo>
                    <a:pt x="0" y="2651"/>
                    <a:pt x="745" y="3397"/>
                    <a:pt x="1661" y="3397"/>
                  </a:cubicBezTo>
                  <a:lnTo>
                    <a:pt x="18177" y="3320"/>
                  </a:lnTo>
                  <a:cubicBezTo>
                    <a:pt x="19092" y="3320"/>
                    <a:pt x="19836" y="2577"/>
                    <a:pt x="19836" y="1661"/>
                  </a:cubicBezTo>
                  <a:cubicBezTo>
                    <a:pt x="19836" y="746"/>
                    <a:pt x="19092" y="1"/>
                    <a:pt x="18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8"/>
            <p:cNvSpPr/>
            <p:nvPr/>
          </p:nvSpPr>
          <p:spPr>
            <a:xfrm rot="21016849">
              <a:off x="3159230" y="3401607"/>
              <a:ext cx="317646" cy="517506"/>
            </a:xfrm>
            <a:custGeom>
              <a:avLst/>
              <a:gdLst/>
              <a:ahLst/>
              <a:cxnLst/>
              <a:rect l="l" t="t" r="r" b="b"/>
              <a:pathLst>
                <a:path w="5328" h="7170" extrusionOk="0">
                  <a:moveTo>
                    <a:pt x="187" y="1"/>
                  </a:moveTo>
                  <a:cubicBezTo>
                    <a:pt x="153" y="1"/>
                    <a:pt x="119" y="11"/>
                    <a:pt x="89" y="32"/>
                  </a:cubicBezTo>
                  <a:cubicBezTo>
                    <a:pt x="31" y="70"/>
                    <a:pt x="0" y="139"/>
                    <a:pt x="13" y="206"/>
                  </a:cubicBezTo>
                  <a:lnTo>
                    <a:pt x="1017" y="6277"/>
                  </a:lnTo>
                  <a:cubicBezTo>
                    <a:pt x="1029" y="6350"/>
                    <a:pt x="1085" y="6407"/>
                    <a:pt x="1158" y="6421"/>
                  </a:cubicBezTo>
                  <a:cubicBezTo>
                    <a:pt x="1168" y="6423"/>
                    <a:pt x="1178" y="6424"/>
                    <a:pt x="1189" y="6424"/>
                  </a:cubicBezTo>
                  <a:cubicBezTo>
                    <a:pt x="1250" y="6424"/>
                    <a:pt x="1309" y="6392"/>
                    <a:pt x="1342" y="6338"/>
                  </a:cubicBezTo>
                  <a:lnTo>
                    <a:pt x="2279" y="4763"/>
                  </a:lnTo>
                  <a:cubicBezTo>
                    <a:pt x="2292" y="4743"/>
                    <a:pt x="2311" y="4731"/>
                    <a:pt x="2335" y="4730"/>
                  </a:cubicBezTo>
                  <a:cubicBezTo>
                    <a:pt x="2336" y="4730"/>
                    <a:pt x="2337" y="4730"/>
                    <a:pt x="2339" y="4730"/>
                  </a:cubicBezTo>
                  <a:cubicBezTo>
                    <a:pt x="2360" y="4730"/>
                    <a:pt x="2381" y="4739"/>
                    <a:pt x="2394" y="4757"/>
                  </a:cubicBezTo>
                  <a:lnTo>
                    <a:pt x="4181" y="7048"/>
                  </a:lnTo>
                  <a:cubicBezTo>
                    <a:pt x="4243" y="7127"/>
                    <a:pt x="4337" y="7170"/>
                    <a:pt x="4431" y="7170"/>
                  </a:cubicBezTo>
                  <a:cubicBezTo>
                    <a:pt x="4492" y="7170"/>
                    <a:pt x="4553" y="7152"/>
                    <a:pt x="4607" y="7116"/>
                  </a:cubicBezTo>
                  <a:lnTo>
                    <a:pt x="5181" y="6726"/>
                  </a:lnTo>
                  <a:cubicBezTo>
                    <a:pt x="5254" y="6676"/>
                    <a:pt x="5302" y="6598"/>
                    <a:pt x="5316" y="6509"/>
                  </a:cubicBezTo>
                  <a:cubicBezTo>
                    <a:pt x="5328" y="6421"/>
                    <a:pt x="5304" y="6332"/>
                    <a:pt x="5248" y="6263"/>
                  </a:cubicBezTo>
                  <a:lnTo>
                    <a:pt x="3330" y="3922"/>
                  </a:lnTo>
                  <a:cubicBezTo>
                    <a:pt x="3315" y="3903"/>
                    <a:pt x="3310" y="3880"/>
                    <a:pt x="3317" y="3857"/>
                  </a:cubicBezTo>
                  <a:cubicBezTo>
                    <a:pt x="3326" y="3834"/>
                    <a:pt x="3344" y="3816"/>
                    <a:pt x="3368" y="3811"/>
                  </a:cubicBezTo>
                  <a:lnTo>
                    <a:pt x="5062" y="3404"/>
                  </a:lnTo>
                  <a:cubicBezTo>
                    <a:pt x="5130" y="3388"/>
                    <a:pt x="5184" y="3333"/>
                    <a:pt x="5194" y="3261"/>
                  </a:cubicBezTo>
                  <a:cubicBezTo>
                    <a:pt x="5206" y="3191"/>
                    <a:pt x="5174" y="3121"/>
                    <a:pt x="5114" y="3083"/>
                  </a:cubicBezTo>
                  <a:lnTo>
                    <a:pt x="280" y="28"/>
                  </a:lnTo>
                  <a:cubicBezTo>
                    <a:pt x="252" y="10"/>
                    <a:pt x="219" y="1"/>
                    <a:pt x="1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8"/>
            <p:cNvSpPr/>
            <p:nvPr/>
          </p:nvSpPr>
          <p:spPr>
            <a:xfrm>
              <a:off x="2500696" y="3267622"/>
              <a:ext cx="9871" cy="234935"/>
            </a:xfrm>
            <a:custGeom>
              <a:avLst/>
              <a:gdLst/>
              <a:ahLst/>
              <a:cxnLst/>
              <a:rect l="l" t="t" r="r" b="b"/>
              <a:pathLst>
                <a:path w="90" h="2142" extrusionOk="0">
                  <a:moveTo>
                    <a:pt x="1" y="1"/>
                  </a:moveTo>
                  <a:lnTo>
                    <a:pt x="1" y="2142"/>
                  </a:lnTo>
                  <a:lnTo>
                    <a:pt x="89" y="2142"/>
                  </a:lnTo>
                  <a:lnTo>
                    <a:pt x="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8"/>
            <p:cNvSpPr/>
            <p:nvPr/>
          </p:nvSpPr>
          <p:spPr>
            <a:xfrm>
              <a:off x="3403507" y="3290436"/>
              <a:ext cx="172092" cy="171978"/>
            </a:xfrm>
            <a:custGeom>
              <a:avLst/>
              <a:gdLst/>
              <a:ahLst/>
              <a:cxnLst/>
              <a:rect l="l" t="t" r="r" b="b"/>
              <a:pathLst>
                <a:path w="1569" h="1568" extrusionOk="0">
                  <a:moveTo>
                    <a:pt x="784" y="204"/>
                  </a:moveTo>
                  <a:cubicBezTo>
                    <a:pt x="1105" y="204"/>
                    <a:pt x="1366" y="464"/>
                    <a:pt x="1366" y="785"/>
                  </a:cubicBezTo>
                  <a:cubicBezTo>
                    <a:pt x="1366" y="1106"/>
                    <a:pt x="1105" y="1367"/>
                    <a:pt x="784" y="1367"/>
                  </a:cubicBezTo>
                  <a:cubicBezTo>
                    <a:pt x="463" y="1367"/>
                    <a:pt x="202" y="1106"/>
                    <a:pt x="202" y="785"/>
                  </a:cubicBezTo>
                  <a:cubicBezTo>
                    <a:pt x="202" y="464"/>
                    <a:pt x="463" y="204"/>
                    <a:pt x="784" y="204"/>
                  </a:cubicBezTo>
                  <a:close/>
                  <a:moveTo>
                    <a:pt x="784" y="0"/>
                  </a:moveTo>
                  <a:cubicBezTo>
                    <a:pt x="352" y="0"/>
                    <a:pt x="1" y="351"/>
                    <a:pt x="1" y="784"/>
                  </a:cubicBezTo>
                  <a:cubicBezTo>
                    <a:pt x="1" y="1216"/>
                    <a:pt x="352" y="1568"/>
                    <a:pt x="784" y="1568"/>
                  </a:cubicBezTo>
                  <a:cubicBezTo>
                    <a:pt x="1216" y="1568"/>
                    <a:pt x="1568" y="1216"/>
                    <a:pt x="1568" y="784"/>
                  </a:cubicBezTo>
                  <a:cubicBezTo>
                    <a:pt x="1568" y="351"/>
                    <a:pt x="1216" y="0"/>
                    <a:pt x="7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8"/>
            <p:cNvSpPr/>
            <p:nvPr/>
          </p:nvSpPr>
          <p:spPr>
            <a:xfrm>
              <a:off x="3526134" y="3422055"/>
              <a:ext cx="70087" cy="68111"/>
            </a:xfrm>
            <a:custGeom>
              <a:avLst/>
              <a:gdLst/>
              <a:ahLst/>
              <a:cxnLst/>
              <a:rect l="l" t="t" r="r" b="b"/>
              <a:pathLst>
                <a:path w="639" h="621" extrusionOk="0">
                  <a:moveTo>
                    <a:pt x="111" y="1"/>
                  </a:moveTo>
                  <a:cubicBezTo>
                    <a:pt x="85" y="1"/>
                    <a:pt x="59" y="11"/>
                    <a:pt x="40" y="30"/>
                  </a:cubicBezTo>
                  <a:cubicBezTo>
                    <a:pt x="1" y="70"/>
                    <a:pt x="1" y="134"/>
                    <a:pt x="40" y="173"/>
                  </a:cubicBezTo>
                  <a:lnTo>
                    <a:pt x="457" y="590"/>
                  </a:lnTo>
                  <a:cubicBezTo>
                    <a:pt x="475" y="611"/>
                    <a:pt x="502" y="620"/>
                    <a:pt x="527" y="620"/>
                  </a:cubicBezTo>
                  <a:cubicBezTo>
                    <a:pt x="553" y="620"/>
                    <a:pt x="579" y="611"/>
                    <a:pt x="600" y="590"/>
                  </a:cubicBezTo>
                  <a:cubicBezTo>
                    <a:pt x="639" y="551"/>
                    <a:pt x="639" y="488"/>
                    <a:pt x="600" y="447"/>
                  </a:cubicBezTo>
                  <a:lnTo>
                    <a:pt x="183" y="30"/>
                  </a:lnTo>
                  <a:cubicBezTo>
                    <a:pt x="163" y="11"/>
                    <a:pt x="137" y="1"/>
                    <a:pt x="111" y="1"/>
                  </a:cubicBezTo>
                  <a:close/>
                </a:path>
              </a:pathLst>
            </a:custGeom>
            <a:solidFill>
              <a:srgbClr val="394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0702F039-9283-AA69-A34F-DEF6783D671F}"/>
              </a:ext>
            </a:extLst>
          </p:cNvPr>
          <p:cNvSpPr txBox="1"/>
          <p:nvPr/>
        </p:nvSpPr>
        <p:spPr>
          <a:xfrm>
            <a:off x="1525076" y="2075483"/>
            <a:ext cx="6547944" cy="2462213"/>
          </a:xfrm>
          <a:prstGeom prst="rect">
            <a:avLst/>
          </a:prstGeom>
          <a:solidFill>
            <a:schemeClr val="tx1">
              <a:lumMod val="85000"/>
            </a:schemeClr>
          </a:solidFill>
        </p:spPr>
        <p:txBody>
          <a:bodyPr wrap="square">
            <a:spAutoFit/>
          </a:bodyPr>
          <a:lstStyle/>
          <a:p>
            <a:pPr algn="just"/>
            <a:r>
              <a:rPr lang="en-US" dirty="0">
                <a:latin typeface="Book Antiqua" panose="02040602050305030304" pitchFamily="18" charset="0"/>
              </a:rPr>
              <a:t>Physical topology refers to where different network elements are located (such as device placement and cable installation), whereas logical topology shows how data moves throughout a network. Even if two networks may have different node distances, physical connections, transmission speeds, or signal kinds, their logical topologies might be the same. The physical layer of the OSI model is particularly interested in the physical topology of a network. Local area networks (LANs), a popular type of computer network installation, contain examples of network topologies. A graphic representation of these links produces a geometric shape that may be used to represent the physical architecture of the network. Each node in the LAN has one or more physical links to other network components. a vast range</a:t>
            </a: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grpSp>
        <p:nvGrpSpPr>
          <p:cNvPr id="1052" name="Google Shape;1052;p56"/>
          <p:cNvGrpSpPr/>
          <p:nvPr/>
        </p:nvGrpSpPr>
        <p:grpSpPr>
          <a:xfrm>
            <a:off x="1306587" y="1549794"/>
            <a:ext cx="3597713" cy="2470153"/>
            <a:chOff x="867571" y="1496924"/>
            <a:chExt cx="3704400" cy="2543403"/>
          </a:xfrm>
        </p:grpSpPr>
        <p:sp>
          <p:nvSpPr>
            <p:cNvPr id="1053" name="Google Shape;1053;p56"/>
            <p:cNvSpPr/>
            <p:nvPr/>
          </p:nvSpPr>
          <p:spPr>
            <a:xfrm>
              <a:off x="867571" y="1496924"/>
              <a:ext cx="3704400" cy="2112900"/>
            </a:xfrm>
            <a:prstGeom prst="roundRect">
              <a:avLst>
                <a:gd name="adj" fmla="val 3857"/>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2085675" y="3609668"/>
              <a:ext cx="1264871" cy="43065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lt1"/>
            </a:solidFill>
            <a:ln w="19050" cap="flat" cmpd="sng">
              <a:solidFill>
                <a:schemeClr val="lt1"/>
              </a:solidFill>
              <a:prstDash val="solid"/>
              <a:round/>
              <a:headEnd type="none" w="med" len="med"/>
              <a:tailEnd type="none" w="med" len="med"/>
            </a:ln>
          </p:spPr>
        </p:sp>
      </p:grpSp>
      <p:grpSp>
        <p:nvGrpSpPr>
          <p:cNvPr id="1055" name="Google Shape;1055;p56"/>
          <p:cNvGrpSpPr/>
          <p:nvPr/>
        </p:nvGrpSpPr>
        <p:grpSpPr>
          <a:xfrm>
            <a:off x="5132901" y="2020316"/>
            <a:ext cx="3126037" cy="1660435"/>
            <a:chOff x="4892800" y="1978288"/>
            <a:chExt cx="2392050" cy="586550"/>
          </a:xfrm>
        </p:grpSpPr>
        <p:sp>
          <p:nvSpPr>
            <p:cNvPr id="1056" name="Google Shape;1056;p56"/>
            <p:cNvSpPr/>
            <p:nvPr/>
          </p:nvSpPr>
          <p:spPr>
            <a:xfrm>
              <a:off x="4980550" y="2034438"/>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4892800" y="1978288"/>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 name="Google Shape;1059;p56"/>
          <p:cNvSpPr txBox="1">
            <a:spLocks noGrp="1"/>
          </p:cNvSpPr>
          <p:nvPr>
            <p:ph type="title"/>
          </p:nvPr>
        </p:nvSpPr>
        <p:spPr>
          <a:xfrm>
            <a:off x="5241185" y="2571750"/>
            <a:ext cx="2799079" cy="53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bg1"/>
                </a:solidFill>
                <a:latin typeface="Algerian" panose="04020705040A02060702" pitchFamily="82" charset="0"/>
              </a:rPr>
              <a:t>Different types of topology</a:t>
            </a:r>
            <a:endParaRPr sz="2400" dirty="0">
              <a:solidFill>
                <a:schemeClr val="bg1"/>
              </a:solidFill>
              <a:latin typeface="Algerian" panose="04020705040A02060702" pitchFamily="82" charset="0"/>
            </a:endParaRPr>
          </a:p>
        </p:txBody>
      </p:sp>
      <p:grpSp>
        <p:nvGrpSpPr>
          <p:cNvPr id="1060" name="Google Shape;1060;p56"/>
          <p:cNvGrpSpPr/>
          <p:nvPr/>
        </p:nvGrpSpPr>
        <p:grpSpPr>
          <a:xfrm>
            <a:off x="1306587" y="1493494"/>
            <a:ext cx="3597713" cy="2470153"/>
            <a:chOff x="867571" y="1496924"/>
            <a:chExt cx="3704400" cy="2543403"/>
          </a:xfrm>
        </p:grpSpPr>
        <p:sp>
          <p:nvSpPr>
            <p:cNvPr id="1061" name="Google Shape;1061;p56"/>
            <p:cNvSpPr/>
            <p:nvPr/>
          </p:nvSpPr>
          <p:spPr>
            <a:xfrm>
              <a:off x="867571" y="1496924"/>
              <a:ext cx="3704400" cy="2112900"/>
            </a:xfrm>
            <a:prstGeom prst="roundRect">
              <a:avLst>
                <a:gd name="adj" fmla="val 3857"/>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2085675" y="3609668"/>
              <a:ext cx="1264871" cy="43065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accent5"/>
            </a:solidFill>
            <a:ln w="19050" cap="flat" cmpd="sng">
              <a:solidFill>
                <a:schemeClr val="accent5"/>
              </a:solidFill>
              <a:prstDash val="solid"/>
              <a:round/>
              <a:headEnd type="none" w="med" len="med"/>
              <a:tailEnd type="none" w="med" len="med"/>
            </a:ln>
          </p:spPr>
        </p:sp>
        <p:cxnSp>
          <p:nvCxnSpPr>
            <p:cNvPr id="1063" name="Google Shape;1063;p56"/>
            <p:cNvCxnSpPr/>
            <p:nvPr/>
          </p:nvCxnSpPr>
          <p:spPr>
            <a:xfrm>
              <a:off x="2099346" y="3999597"/>
              <a:ext cx="1246500" cy="0"/>
            </a:xfrm>
            <a:prstGeom prst="straightConnector1">
              <a:avLst/>
            </a:prstGeom>
            <a:noFill/>
            <a:ln w="19050" cap="flat" cmpd="sng">
              <a:solidFill>
                <a:schemeClr val="accent5"/>
              </a:solidFill>
              <a:prstDash val="solid"/>
              <a:round/>
              <a:headEnd type="none" w="med" len="med"/>
              <a:tailEnd type="none" w="med" len="med"/>
            </a:ln>
          </p:spPr>
        </p:cxnSp>
      </p:grpSp>
      <p:sp>
        <p:nvSpPr>
          <p:cNvPr id="1065" name="Google Shape;1065;p56"/>
          <p:cNvSpPr/>
          <p:nvPr/>
        </p:nvSpPr>
        <p:spPr>
          <a:xfrm>
            <a:off x="8040264" y="3832450"/>
            <a:ext cx="266820" cy="687953"/>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74812092-F676-57F2-EFB3-132118365011}"/>
                  </a:ext>
                </a:extLst>
              </p14:cNvPr>
              <p14:cNvContentPartPr/>
              <p14:nvPr/>
            </p14:nvContentPartPr>
            <p14:xfrm>
              <a:off x="2697609" y="2494436"/>
              <a:ext cx="360" cy="360"/>
            </p14:xfrm>
          </p:contentPart>
        </mc:Choice>
        <mc:Fallback xmlns="">
          <p:pic>
            <p:nvPicPr>
              <p:cNvPr id="5" name="Ink 4">
                <a:extLst>
                  <a:ext uri="{FF2B5EF4-FFF2-40B4-BE49-F238E27FC236}">
                    <a16:creationId xmlns:a16="http://schemas.microsoft.com/office/drawing/2014/main" id="{74812092-F676-57F2-EFB3-132118365011}"/>
                  </a:ext>
                </a:extLst>
              </p:cNvPr>
              <p:cNvPicPr/>
              <p:nvPr/>
            </p:nvPicPr>
            <p:blipFill>
              <a:blip r:embed="rId4"/>
              <a:stretch>
                <a:fillRect/>
              </a:stretch>
            </p:blipFill>
            <p:spPr>
              <a:xfrm>
                <a:off x="2643969" y="238643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65BC2E3F-C4E3-DF47-17EC-BBD0C85299BC}"/>
                  </a:ext>
                </a:extLst>
              </p14:cNvPr>
              <p14:cNvContentPartPr/>
              <p14:nvPr/>
            </p14:nvContentPartPr>
            <p14:xfrm>
              <a:off x="3273249" y="2101676"/>
              <a:ext cx="13680" cy="20520"/>
            </p14:xfrm>
          </p:contentPart>
        </mc:Choice>
        <mc:Fallback xmlns="">
          <p:pic>
            <p:nvPicPr>
              <p:cNvPr id="6" name="Ink 5">
                <a:extLst>
                  <a:ext uri="{FF2B5EF4-FFF2-40B4-BE49-F238E27FC236}">
                    <a16:creationId xmlns:a16="http://schemas.microsoft.com/office/drawing/2014/main" id="{65BC2E3F-C4E3-DF47-17EC-BBD0C85299BC}"/>
                  </a:ext>
                </a:extLst>
              </p:cNvPr>
              <p:cNvPicPr/>
              <p:nvPr/>
            </p:nvPicPr>
            <p:blipFill>
              <a:blip r:embed="rId6"/>
              <a:stretch>
                <a:fillRect/>
              </a:stretch>
            </p:blipFill>
            <p:spPr>
              <a:xfrm>
                <a:off x="3219609" y="1993676"/>
                <a:ext cx="121320" cy="236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D3EDD678-B480-BB10-8B65-24AF7C468224}"/>
                  </a:ext>
                </a:extLst>
              </p14:cNvPr>
              <p14:cNvContentPartPr/>
              <p14:nvPr/>
            </p14:nvContentPartPr>
            <p14:xfrm>
              <a:off x="3352449" y="1862276"/>
              <a:ext cx="360" cy="360"/>
            </p14:xfrm>
          </p:contentPart>
        </mc:Choice>
        <mc:Fallback xmlns="">
          <p:pic>
            <p:nvPicPr>
              <p:cNvPr id="7" name="Ink 6">
                <a:extLst>
                  <a:ext uri="{FF2B5EF4-FFF2-40B4-BE49-F238E27FC236}">
                    <a16:creationId xmlns:a16="http://schemas.microsoft.com/office/drawing/2014/main" id="{D3EDD678-B480-BB10-8B65-24AF7C468224}"/>
                  </a:ext>
                </a:extLst>
              </p:cNvPr>
              <p:cNvPicPr/>
              <p:nvPr/>
            </p:nvPicPr>
            <p:blipFill>
              <a:blip r:embed="rId4"/>
              <a:stretch>
                <a:fillRect/>
              </a:stretch>
            </p:blipFill>
            <p:spPr>
              <a:xfrm>
                <a:off x="3298449" y="175463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a:extLst>
                  <a:ext uri="{FF2B5EF4-FFF2-40B4-BE49-F238E27FC236}">
                    <a16:creationId xmlns:a16="http://schemas.microsoft.com/office/drawing/2014/main" id="{A4F60F84-7869-86CF-03AE-0572EE39854D}"/>
                  </a:ext>
                </a:extLst>
              </p14:cNvPr>
              <p14:cNvContentPartPr/>
              <p14:nvPr/>
            </p14:nvContentPartPr>
            <p14:xfrm>
              <a:off x="2652609" y="2020316"/>
              <a:ext cx="360" cy="360"/>
            </p14:xfrm>
          </p:contentPart>
        </mc:Choice>
        <mc:Fallback xmlns="">
          <p:pic>
            <p:nvPicPr>
              <p:cNvPr id="8" name="Ink 7">
                <a:extLst>
                  <a:ext uri="{FF2B5EF4-FFF2-40B4-BE49-F238E27FC236}">
                    <a16:creationId xmlns:a16="http://schemas.microsoft.com/office/drawing/2014/main" id="{A4F60F84-7869-86CF-03AE-0572EE39854D}"/>
                  </a:ext>
                </a:extLst>
              </p:cNvPr>
              <p:cNvPicPr/>
              <p:nvPr/>
            </p:nvPicPr>
            <p:blipFill>
              <a:blip r:embed="rId4"/>
              <a:stretch>
                <a:fillRect/>
              </a:stretch>
            </p:blipFill>
            <p:spPr>
              <a:xfrm>
                <a:off x="2598609" y="1912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 name="Ink 8">
                <a:extLst>
                  <a:ext uri="{FF2B5EF4-FFF2-40B4-BE49-F238E27FC236}">
                    <a16:creationId xmlns:a16="http://schemas.microsoft.com/office/drawing/2014/main" id="{D1497F5F-0C25-D349-11DB-2C07698111DF}"/>
                  </a:ext>
                </a:extLst>
              </p14:cNvPr>
              <p14:cNvContentPartPr/>
              <p14:nvPr/>
            </p14:nvContentPartPr>
            <p14:xfrm>
              <a:off x="3878409" y="1884956"/>
              <a:ext cx="5040" cy="360"/>
            </p14:xfrm>
          </p:contentPart>
        </mc:Choice>
        <mc:Fallback xmlns="">
          <p:pic>
            <p:nvPicPr>
              <p:cNvPr id="9" name="Ink 8">
                <a:extLst>
                  <a:ext uri="{FF2B5EF4-FFF2-40B4-BE49-F238E27FC236}">
                    <a16:creationId xmlns:a16="http://schemas.microsoft.com/office/drawing/2014/main" id="{D1497F5F-0C25-D349-11DB-2C07698111DF}"/>
                  </a:ext>
                </a:extLst>
              </p:cNvPr>
              <p:cNvPicPr/>
              <p:nvPr/>
            </p:nvPicPr>
            <p:blipFill>
              <a:blip r:embed="rId10"/>
              <a:stretch>
                <a:fillRect/>
              </a:stretch>
            </p:blipFill>
            <p:spPr>
              <a:xfrm>
                <a:off x="3824769" y="1777316"/>
                <a:ext cx="1126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 name="Ink 9">
                <a:extLst>
                  <a:ext uri="{FF2B5EF4-FFF2-40B4-BE49-F238E27FC236}">
                    <a16:creationId xmlns:a16="http://schemas.microsoft.com/office/drawing/2014/main" id="{567A8CE6-23F8-6C28-BB90-5CF2CE411B2C}"/>
                  </a:ext>
                </a:extLst>
              </p14:cNvPr>
              <p14:cNvContentPartPr/>
              <p14:nvPr/>
            </p14:nvContentPartPr>
            <p14:xfrm>
              <a:off x="3849249" y="1884956"/>
              <a:ext cx="360" cy="360"/>
            </p14:xfrm>
          </p:contentPart>
        </mc:Choice>
        <mc:Fallback xmlns="">
          <p:pic>
            <p:nvPicPr>
              <p:cNvPr id="10" name="Ink 9">
                <a:extLst>
                  <a:ext uri="{FF2B5EF4-FFF2-40B4-BE49-F238E27FC236}">
                    <a16:creationId xmlns:a16="http://schemas.microsoft.com/office/drawing/2014/main" id="{567A8CE6-23F8-6C28-BB90-5CF2CE411B2C}"/>
                  </a:ext>
                </a:extLst>
              </p:cNvPr>
              <p:cNvPicPr/>
              <p:nvPr/>
            </p:nvPicPr>
            <p:blipFill>
              <a:blip r:embed="rId4"/>
              <a:stretch>
                <a:fillRect/>
              </a:stretch>
            </p:blipFill>
            <p:spPr>
              <a:xfrm>
                <a:off x="3795609" y="1777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1" name="Ink 10">
                <a:extLst>
                  <a:ext uri="{FF2B5EF4-FFF2-40B4-BE49-F238E27FC236}">
                    <a16:creationId xmlns:a16="http://schemas.microsoft.com/office/drawing/2014/main" id="{93C39E64-FE53-4AFE-05C2-C08B77F57BF4}"/>
                  </a:ext>
                </a:extLst>
              </p14:cNvPr>
              <p14:cNvContentPartPr/>
              <p14:nvPr/>
            </p14:nvContentPartPr>
            <p14:xfrm>
              <a:off x="3849249" y="1884956"/>
              <a:ext cx="360" cy="360"/>
            </p14:xfrm>
          </p:contentPart>
        </mc:Choice>
        <mc:Fallback xmlns="">
          <p:pic>
            <p:nvPicPr>
              <p:cNvPr id="11" name="Ink 10">
                <a:extLst>
                  <a:ext uri="{FF2B5EF4-FFF2-40B4-BE49-F238E27FC236}">
                    <a16:creationId xmlns:a16="http://schemas.microsoft.com/office/drawing/2014/main" id="{93C39E64-FE53-4AFE-05C2-C08B77F57BF4}"/>
                  </a:ext>
                </a:extLst>
              </p:cNvPr>
              <p:cNvPicPr/>
              <p:nvPr/>
            </p:nvPicPr>
            <p:blipFill>
              <a:blip r:embed="rId4"/>
              <a:stretch>
                <a:fillRect/>
              </a:stretch>
            </p:blipFill>
            <p:spPr>
              <a:xfrm>
                <a:off x="3795609" y="17773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2" name="Ink 11">
                <a:extLst>
                  <a:ext uri="{FF2B5EF4-FFF2-40B4-BE49-F238E27FC236}">
                    <a16:creationId xmlns:a16="http://schemas.microsoft.com/office/drawing/2014/main" id="{99612D57-5BBC-9327-1E51-C19A89E2A458}"/>
                  </a:ext>
                </a:extLst>
              </p14:cNvPr>
              <p14:cNvContentPartPr/>
              <p14:nvPr/>
            </p14:nvContentPartPr>
            <p14:xfrm>
              <a:off x="3691209" y="1636556"/>
              <a:ext cx="360" cy="360"/>
            </p14:xfrm>
          </p:contentPart>
        </mc:Choice>
        <mc:Fallback xmlns="">
          <p:pic>
            <p:nvPicPr>
              <p:cNvPr id="12" name="Ink 11">
                <a:extLst>
                  <a:ext uri="{FF2B5EF4-FFF2-40B4-BE49-F238E27FC236}">
                    <a16:creationId xmlns:a16="http://schemas.microsoft.com/office/drawing/2014/main" id="{99612D57-5BBC-9327-1E51-C19A89E2A458}"/>
                  </a:ext>
                </a:extLst>
              </p:cNvPr>
              <p:cNvPicPr/>
              <p:nvPr/>
            </p:nvPicPr>
            <p:blipFill>
              <a:blip r:embed="rId4"/>
              <a:stretch>
                <a:fillRect/>
              </a:stretch>
            </p:blipFill>
            <p:spPr>
              <a:xfrm>
                <a:off x="3637209" y="152891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3" name="Ink 12">
                <a:extLst>
                  <a:ext uri="{FF2B5EF4-FFF2-40B4-BE49-F238E27FC236}">
                    <a16:creationId xmlns:a16="http://schemas.microsoft.com/office/drawing/2014/main" id="{BAB2E075-69DF-881A-A5C9-C50F2DFAB003}"/>
                  </a:ext>
                </a:extLst>
              </p14:cNvPr>
              <p14:cNvContentPartPr/>
              <p14:nvPr/>
            </p14:nvContentPartPr>
            <p14:xfrm>
              <a:off x="4052289" y="1997636"/>
              <a:ext cx="360" cy="360"/>
            </p14:xfrm>
          </p:contentPart>
        </mc:Choice>
        <mc:Fallback xmlns="">
          <p:pic>
            <p:nvPicPr>
              <p:cNvPr id="13" name="Ink 12">
                <a:extLst>
                  <a:ext uri="{FF2B5EF4-FFF2-40B4-BE49-F238E27FC236}">
                    <a16:creationId xmlns:a16="http://schemas.microsoft.com/office/drawing/2014/main" id="{BAB2E075-69DF-881A-A5C9-C50F2DFAB003}"/>
                  </a:ext>
                </a:extLst>
              </p:cNvPr>
              <p:cNvPicPr/>
              <p:nvPr/>
            </p:nvPicPr>
            <p:blipFill>
              <a:blip r:embed="rId4"/>
              <a:stretch>
                <a:fillRect/>
              </a:stretch>
            </p:blipFill>
            <p:spPr>
              <a:xfrm>
                <a:off x="3998649" y="1889636"/>
                <a:ext cx="108000" cy="216000"/>
              </a:xfrm>
              <a:prstGeom prst="rect">
                <a:avLst/>
              </a:prstGeom>
            </p:spPr>
          </p:pic>
        </mc:Fallback>
      </mc:AlternateContent>
      <p:pic>
        <p:nvPicPr>
          <p:cNvPr id="2050" name="Picture 2" descr="what is network topology? what are its benefits | ssla.co.uk">
            <a:extLst>
              <a:ext uri="{FF2B5EF4-FFF2-40B4-BE49-F238E27FC236}">
                <a16:creationId xmlns:a16="http://schemas.microsoft.com/office/drawing/2014/main" id="{2EE5E9EA-E02F-9CC5-D78C-B30C2D72630D}"/>
              </a:ext>
            </a:extLst>
          </p:cNvPr>
          <p:cNvPicPr>
            <a:picLocks noGrp="1" noChangeAspect="1" noChangeArrowheads="1"/>
          </p:cNvPicPr>
          <p:nvPr>
            <p:ph type="pic" idx="2"/>
          </p:nvPr>
        </p:nvPicPr>
        <p:blipFill>
          <a:blip r:embed="rId15">
            <a:extLst>
              <a:ext uri="{28A0092B-C50C-407E-A947-70E740481C1C}">
                <a14:useLocalDpi xmlns:a14="http://schemas.microsoft.com/office/drawing/2010/main" val="0"/>
              </a:ext>
            </a:extLst>
          </a:blip>
          <a:srcRect t="6623" b="6623"/>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715385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3917245" y="1884207"/>
            <a:ext cx="4114800" cy="1815882"/>
          </a:xfrm>
          <a:prstGeom prst="rect">
            <a:avLst/>
          </a:prstGeom>
          <a:solidFill>
            <a:schemeClr val="tx1"/>
          </a:solidFill>
        </p:spPr>
        <p:txBody>
          <a:bodyPr wrap="square">
            <a:spAutoFit/>
          </a:bodyPr>
          <a:lstStyle/>
          <a:p>
            <a:r>
              <a:rPr lang="en-US" dirty="0">
                <a:latin typeface="Book Antiqua" panose="02040602050305030304" pitchFamily="18" charset="0"/>
              </a:rPr>
              <a:t>The point-to-point topology is the most basic of all network topologies. The network is made up of a direct connection between two computers. Because there is a direct connection, this is faster and more reliable than other types of connections. The disadvantage is that it can only be used in small areas with a high concentration of computers.</a:t>
            </a:r>
          </a:p>
        </p:txBody>
      </p:sp>
      <p:pic>
        <p:nvPicPr>
          <p:cNvPr id="3074" name="Picture 2" descr="What is point to point topology with example - IT Release">
            <a:extLst>
              <a:ext uri="{FF2B5EF4-FFF2-40B4-BE49-F238E27FC236}">
                <a16:creationId xmlns:a16="http://schemas.microsoft.com/office/drawing/2014/main" id="{52F8F891-6E25-BB5B-7ED5-D713D830B5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862" y="1610607"/>
            <a:ext cx="2809875" cy="2363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320369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3938764" y="1525855"/>
            <a:ext cx="4294893" cy="2308324"/>
          </a:xfrm>
          <a:prstGeom prst="rect">
            <a:avLst/>
          </a:prstGeom>
          <a:solidFill>
            <a:schemeClr val="tx1"/>
          </a:solidFill>
        </p:spPr>
        <p:txBody>
          <a:bodyPr wrap="square">
            <a:spAutoFit/>
          </a:bodyPr>
          <a:lstStyle/>
          <a:p>
            <a:pPr algn="just"/>
            <a:r>
              <a:rPr lang="en-US" sz="1200" dirty="0">
                <a:latin typeface="Book Antiqua" panose="02040602050305030304" pitchFamily="18" charset="0"/>
              </a:rPr>
              <a:t>The bus topology makes use of a single main connection to which all nodes are directly attached. The primary cable serves as the network's backbone. Typically, one of the computers in the network serves as the computer server. The primary advantage of bus topology is the ease with which a computer or peripheral device can be connected. The second benefit is that the cable requirements are minimal, resulting in decreased </a:t>
            </a:r>
            <a:r>
              <a:rPr lang="en-US" sz="1200" dirty="0" err="1">
                <a:latin typeface="Book Antiqua" panose="02040602050305030304" pitchFamily="18" charset="0"/>
              </a:rPr>
              <a:t>costs.One</a:t>
            </a:r>
            <a:r>
              <a:rPr lang="en-US" sz="1200" dirty="0">
                <a:latin typeface="Book Antiqua" panose="02040602050305030304" pitchFamily="18" charset="0"/>
              </a:rPr>
              <a:t> disadvantage is that if the main cable fails, the entire network fails. This network type is also tough to debug. For these reasons, this topology is not appropriate for big networks, such as those that cover an entire building.</a:t>
            </a:r>
          </a:p>
        </p:txBody>
      </p:sp>
      <p:pic>
        <p:nvPicPr>
          <p:cNvPr id="4098" name="Picture 2" descr="Bus topology - GATE CSE Notes">
            <a:extLst>
              <a:ext uri="{FF2B5EF4-FFF2-40B4-BE49-F238E27FC236}">
                <a16:creationId xmlns:a16="http://schemas.microsoft.com/office/drawing/2014/main" id="{72482901-944A-A73F-86CC-166AE1173A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0343" y="1145557"/>
            <a:ext cx="2849386" cy="2852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338875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3938764" y="1525855"/>
            <a:ext cx="4294893" cy="2123658"/>
          </a:xfrm>
          <a:prstGeom prst="rect">
            <a:avLst/>
          </a:prstGeom>
          <a:solidFill>
            <a:schemeClr val="tx1"/>
          </a:solidFill>
        </p:spPr>
        <p:txBody>
          <a:bodyPr wrap="square">
            <a:spAutoFit/>
          </a:bodyPr>
          <a:lstStyle/>
          <a:p>
            <a:pPr algn="just"/>
            <a:r>
              <a:rPr lang="en-US" sz="1200" dirty="0">
                <a:latin typeface="Book Antiqua" panose="02040602050305030304" pitchFamily="18" charset="0"/>
              </a:rPr>
              <a:t>Each computer in a star topology is linked to a central hub via a point-to-point connection. The central hub can be a computer server that maintains the network, or it can be a much simpler device that merely allows PCs to join over the network. Because of the inexpensive initial costs, star topology is particularly common. It is also simple to add new network nodes. The network is robust in the sense that if one link between a computer and the hub breaks, the others remain operational. However, if the central hub fails, the entire network goes down. It also necessitates more cable than bus topology, making it more expensive.</a:t>
            </a:r>
          </a:p>
        </p:txBody>
      </p:sp>
      <p:pic>
        <p:nvPicPr>
          <p:cNvPr id="5122" name="Picture 2" descr="What is Star Topology? - Industrial Networking - Industrial Automation, PLC  Programming, scada &amp; Pid Control System">
            <a:extLst>
              <a:ext uri="{FF2B5EF4-FFF2-40B4-BE49-F238E27FC236}">
                <a16:creationId xmlns:a16="http://schemas.microsoft.com/office/drawing/2014/main" id="{E1FCB180-91B3-2D95-6257-986AE46C99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2593" y="1206323"/>
            <a:ext cx="2767895" cy="2730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2647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7"/>
          <p:cNvSpPr/>
          <p:nvPr/>
        </p:nvSpPr>
        <p:spPr>
          <a:xfrm>
            <a:off x="962151" y="2246625"/>
            <a:ext cx="649748" cy="1675402"/>
          </a:xfrm>
          <a:custGeom>
            <a:avLst/>
            <a:gdLst/>
            <a:ahLst/>
            <a:cxnLst/>
            <a:rect l="l" t="t" r="r" b="b"/>
            <a:pathLst>
              <a:path w="3028" h="7807" extrusionOk="0">
                <a:moveTo>
                  <a:pt x="1243" y="7807"/>
                </a:moveTo>
                <a:lnTo>
                  <a:pt x="1243" y="1041"/>
                </a:lnTo>
                <a:lnTo>
                  <a:pt x="385" y="1897"/>
                </a:lnTo>
                <a:lnTo>
                  <a:pt x="1" y="1512"/>
                </a:lnTo>
                <a:lnTo>
                  <a:pt x="1514" y="1"/>
                </a:lnTo>
                <a:lnTo>
                  <a:pt x="3028" y="1512"/>
                </a:lnTo>
                <a:lnTo>
                  <a:pt x="2643" y="1897"/>
                </a:lnTo>
                <a:lnTo>
                  <a:pt x="1788" y="1041"/>
                </a:lnTo>
                <a:lnTo>
                  <a:pt x="1788" y="78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2516952" y="1605516"/>
            <a:ext cx="4681290" cy="228752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31800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 name="Google Shape;587;p37"/>
          <p:cNvGrpSpPr/>
          <p:nvPr/>
        </p:nvGrpSpPr>
        <p:grpSpPr>
          <a:xfrm rot="2700000">
            <a:off x="113546" y="2934666"/>
            <a:ext cx="1724943" cy="1686284"/>
            <a:chOff x="7499398" y="624507"/>
            <a:chExt cx="1440046" cy="1407772"/>
          </a:xfrm>
        </p:grpSpPr>
        <p:sp>
          <p:nvSpPr>
            <p:cNvPr id="588" name="Google Shape;588;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7"/>
            <p:cNvGrpSpPr/>
            <p:nvPr/>
          </p:nvGrpSpPr>
          <p:grpSpPr>
            <a:xfrm rot="-1343739">
              <a:off x="7664174" y="789203"/>
              <a:ext cx="1078029" cy="1078380"/>
              <a:chOff x="5759760" y="3433415"/>
              <a:chExt cx="583422" cy="583612"/>
            </a:xfrm>
          </p:grpSpPr>
          <p:sp>
            <p:nvSpPr>
              <p:cNvPr id="590" name="Google Shape;590;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37"/>
          <p:cNvSpPr/>
          <p:nvPr/>
        </p:nvSpPr>
        <p:spPr>
          <a:xfrm>
            <a:off x="441892" y="4334348"/>
            <a:ext cx="649752" cy="649871"/>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7"/>
          <p:cNvGrpSpPr/>
          <p:nvPr/>
        </p:nvGrpSpPr>
        <p:grpSpPr>
          <a:xfrm rot="585029">
            <a:off x="1392974" y="4072531"/>
            <a:ext cx="1045017" cy="1021596"/>
            <a:chOff x="7499398" y="624507"/>
            <a:chExt cx="1440046" cy="1407772"/>
          </a:xfrm>
        </p:grpSpPr>
        <p:sp>
          <p:nvSpPr>
            <p:cNvPr id="596" name="Google Shape;596;p37"/>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37"/>
            <p:cNvGrpSpPr/>
            <p:nvPr/>
          </p:nvGrpSpPr>
          <p:grpSpPr>
            <a:xfrm rot="-1343739">
              <a:off x="7664174" y="789203"/>
              <a:ext cx="1078029" cy="1078380"/>
              <a:chOff x="5759760" y="3433415"/>
              <a:chExt cx="583422" cy="583612"/>
            </a:xfrm>
          </p:grpSpPr>
          <p:sp>
            <p:nvSpPr>
              <p:cNvPr id="598" name="Google Shape;598;p37"/>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2" name="Google Shape;602;p37"/>
          <p:cNvSpPr/>
          <p:nvPr/>
        </p:nvSpPr>
        <p:spPr>
          <a:xfrm>
            <a:off x="2586619" y="4361947"/>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717614" y="2624730"/>
            <a:ext cx="98328" cy="9834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183F096F-79D1-472E-B6E9-EB01F18A739D}"/>
              </a:ext>
            </a:extLst>
          </p:cNvPr>
          <p:cNvSpPr>
            <a:spLocks noGrp="1"/>
          </p:cNvSpPr>
          <p:nvPr>
            <p:ph type="title" idx="2"/>
          </p:nvPr>
        </p:nvSpPr>
        <p:spPr>
          <a:xfrm>
            <a:off x="2469341" y="2312875"/>
            <a:ext cx="4452453" cy="904500"/>
          </a:xfrm>
        </p:spPr>
        <p:txBody>
          <a:bodyPr/>
          <a:lstStyle/>
          <a:p>
            <a:r>
              <a:rPr lang="en-US" sz="3600" dirty="0">
                <a:latin typeface="Algerian" panose="04020705040A02060702" pitchFamily="82" charset="0"/>
              </a:rPr>
              <a:t>HOW DO THEY WORK?</a:t>
            </a:r>
          </a:p>
        </p:txBody>
      </p:sp>
    </p:spTree>
    <p:extLst>
      <p:ext uri="{BB962C8B-B14F-4D97-AF65-F5344CB8AC3E}">
        <p14:creationId xmlns:p14="http://schemas.microsoft.com/office/powerpoint/2010/main" val="148994629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4436533" y="1525855"/>
            <a:ext cx="3797124" cy="2308324"/>
          </a:xfrm>
          <a:prstGeom prst="rect">
            <a:avLst/>
          </a:prstGeom>
          <a:solidFill>
            <a:schemeClr val="tx1"/>
          </a:solidFill>
        </p:spPr>
        <p:txBody>
          <a:bodyPr wrap="square">
            <a:spAutoFit/>
          </a:bodyPr>
          <a:lstStyle/>
          <a:p>
            <a:pPr algn="just"/>
            <a:r>
              <a:rPr lang="en-US" sz="1200" dirty="0">
                <a:latin typeface="Book Antiqua" panose="02040602050305030304" pitchFamily="18" charset="0"/>
              </a:rPr>
              <a:t>The computers in the network are connected in a circular form in ring topology, and data travels in only one direction. Each computer is directly connected to the next, establishing a single network conduit for signals. This network is simple to set up and </a:t>
            </a:r>
            <a:r>
              <a:rPr lang="en-US" sz="1200" dirty="0" err="1">
                <a:latin typeface="Book Antiqua" panose="02040602050305030304" pitchFamily="18" charset="0"/>
              </a:rPr>
              <a:t>maintain.If</a:t>
            </a:r>
            <a:r>
              <a:rPr lang="en-US" sz="1200" dirty="0">
                <a:latin typeface="Book Antiqua" panose="02040602050305030304" pitchFamily="18" charset="0"/>
              </a:rPr>
              <a:t> there is an issue with the network, it is simple to determine which link is faulty. It is particularly useful for handling high-volume traffic over long distances because each computer may act as a signal amplifier. On the negative side, adding computers to this form of network is more difficult, and if one computer fails, the entire network fails.</a:t>
            </a:r>
          </a:p>
        </p:txBody>
      </p:sp>
      <p:pic>
        <p:nvPicPr>
          <p:cNvPr id="6146" name="Picture 2" descr="What is Ring Topology? Definition and Explanation - javatpoint">
            <a:extLst>
              <a:ext uri="{FF2B5EF4-FFF2-40B4-BE49-F238E27FC236}">
                <a16:creationId xmlns:a16="http://schemas.microsoft.com/office/drawing/2014/main" id="{0BDC5571-0CBD-FE78-77E1-4B592430D9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1320" y="1233487"/>
            <a:ext cx="3424591" cy="267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654065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4357511" y="1879251"/>
            <a:ext cx="3797124" cy="1384995"/>
          </a:xfrm>
          <a:prstGeom prst="rect">
            <a:avLst/>
          </a:prstGeom>
          <a:solidFill>
            <a:schemeClr val="tx1"/>
          </a:solidFill>
        </p:spPr>
        <p:txBody>
          <a:bodyPr wrap="square">
            <a:spAutoFit/>
          </a:bodyPr>
          <a:lstStyle/>
          <a:p>
            <a:pPr algn="just"/>
            <a:r>
              <a:rPr lang="en-US" sz="1200" dirty="0">
                <a:latin typeface="Book Antiqua" panose="02040602050305030304" pitchFamily="18" charset="0"/>
              </a:rPr>
              <a:t>Every node in a mesh architecture is connected to every other node directly, point to point. All connections are direct, allowing the network to handle extremely high traffic volumes. It is also reliable since even if one connection breaks, the others continue to function. Since data is transmitted through a dedicated link, security is also quite high.</a:t>
            </a:r>
          </a:p>
        </p:txBody>
      </p:sp>
      <p:pic>
        <p:nvPicPr>
          <p:cNvPr id="7172" name="Picture 4" descr="Network Topology Diagrams and Selection Best Practices for 2022">
            <a:extLst>
              <a:ext uri="{FF2B5EF4-FFF2-40B4-BE49-F238E27FC236}">
                <a16:creationId xmlns:a16="http://schemas.microsoft.com/office/drawing/2014/main" id="{2999556F-67D1-D8F6-5203-C5C3F87D41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0343" y="1202266"/>
            <a:ext cx="3136194" cy="273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285789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5000978" y="1971585"/>
            <a:ext cx="3063346" cy="1200329"/>
          </a:xfrm>
          <a:prstGeom prst="rect">
            <a:avLst/>
          </a:prstGeom>
          <a:solidFill>
            <a:schemeClr val="tx1"/>
          </a:solidFill>
        </p:spPr>
        <p:txBody>
          <a:bodyPr wrap="square">
            <a:spAutoFit/>
          </a:bodyPr>
          <a:lstStyle/>
          <a:p>
            <a:pPr algn="just"/>
            <a:r>
              <a:rPr lang="en-US" sz="1200" dirty="0">
                <a:latin typeface="Book Antiqua" panose="02040602050305030304" pitchFamily="18" charset="0"/>
              </a:rPr>
              <a:t>Tree topology is a network architecture that looks like a tree. There is one central node (the "trunk") in a tree topology, and each node is connected to it via a single path. Nodes might be compared to branches growing from the trunk.</a:t>
            </a:r>
          </a:p>
        </p:txBody>
      </p:sp>
      <p:pic>
        <p:nvPicPr>
          <p:cNvPr id="8194" name="Picture 2" descr="Advantages and disadvantages of tree topology - IT Release">
            <a:extLst>
              <a:ext uri="{FF2B5EF4-FFF2-40B4-BE49-F238E27FC236}">
                <a16:creationId xmlns:a16="http://schemas.microsoft.com/office/drawing/2014/main" id="{521476D4-CA7E-AC53-C1ED-E4D6DB64F5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365" y="1228373"/>
            <a:ext cx="3849512" cy="2688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959260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4481689" y="2203188"/>
            <a:ext cx="3751968" cy="1200329"/>
          </a:xfrm>
          <a:prstGeom prst="rect">
            <a:avLst/>
          </a:prstGeom>
          <a:solidFill>
            <a:schemeClr val="tx1"/>
          </a:solidFill>
        </p:spPr>
        <p:txBody>
          <a:bodyPr wrap="square">
            <a:spAutoFit/>
          </a:bodyPr>
          <a:lstStyle/>
          <a:p>
            <a:pPr algn="just"/>
            <a:r>
              <a:rPr lang="en-US" sz="1200" dirty="0">
                <a:latin typeface="Book Antiqua" panose="02040602050305030304" pitchFamily="18" charset="0"/>
              </a:rPr>
              <a:t>Hybrid topology is an integration of two or more different topologies to form a resultant topology which has many advantages (as well as disadvantages) of all the constituent basic topologies rather than having characteristics of one specific topology.</a:t>
            </a:r>
          </a:p>
        </p:txBody>
      </p:sp>
      <p:pic>
        <p:nvPicPr>
          <p:cNvPr id="10242" name="Picture 2" descr="What is Network Topology? Best Guide to Types &amp; Diagrams - DNSstuff">
            <a:extLst>
              <a:ext uri="{FF2B5EF4-FFF2-40B4-BE49-F238E27FC236}">
                <a16:creationId xmlns:a16="http://schemas.microsoft.com/office/drawing/2014/main" id="{AB4CCD24-0705-0A5D-D40D-2E3946B8B9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0655" y="1244707"/>
            <a:ext cx="3292648" cy="2654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925020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4572000" y="2247444"/>
            <a:ext cx="3661657" cy="830997"/>
          </a:xfrm>
          <a:prstGeom prst="rect">
            <a:avLst/>
          </a:prstGeom>
          <a:solidFill>
            <a:schemeClr val="tx1"/>
          </a:solidFill>
        </p:spPr>
        <p:txBody>
          <a:bodyPr wrap="square">
            <a:spAutoFit/>
          </a:bodyPr>
          <a:lstStyle/>
          <a:p>
            <a:pPr algn="just"/>
            <a:r>
              <a:rPr lang="en-US" sz="1200" dirty="0">
                <a:latin typeface="Book Antiqua" panose="02040602050305030304" pitchFamily="18" charset="0"/>
              </a:rPr>
              <a:t>A daisy chain is a network topology that directs how network nodes, often computers, are linked. Different network topologies enable goals such as usability, persistence, and fault tolerant design.</a:t>
            </a:r>
          </a:p>
        </p:txBody>
      </p:sp>
      <p:pic>
        <p:nvPicPr>
          <p:cNvPr id="11266" name="Picture 2" descr="Ashrafy Hamed (ashrafyhamed) - Profile | Pinterest">
            <a:extLst>
              <a:ext uri="{FF2B5EF4-FFF2-40B4-BE49-F238E27FC236}">
                <a16:creationId xmlns:a16="http://schemas.microsoft.com/office/drawing/2014/main" id="{1C17E71C-82BE-1770-3F1F-72B22A8FE3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1563" y="1476375"/>
            <a:ext cx="3297237" cy="2373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387061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4697310" y="1928468"/>
            <a:ext cx="3546979" cy="1938992"/>
          </a:xfrm>
          <a:prstGeom prst="rect">
            <a:avLst/>
          </a:prstGeom>
          <a:solidFill>
            <a:schemeClr val="tx1"/>
          </a:solidFill>
        </p:spPr>
        <p:txBody>
          <a:bodyPr wrap="square">
            <a:spAutoFit/>
          </a:bodyPr>
          <a:lstStyle/>
          <a:p>
            <a:pPr algn="just"/>
            <a:r>
              <a:rPr lang="en-US" sz="1200" dirty="0">
                <a:latin typeface="Book Antiqua" panose="02040602050305030304" pitchFamily="18" charset="0"/>
              </a:rPr>
              <a:t>Software is a collection of instructions, data, or computer programs that are used to run machines and carry out particular activities. It is the antithesis of hardware, which refers to a computer's external components. A device's running programs, scripts, and applications are collectively referred to as "software" in this context. It can be compared to the variable component of a computer, whereas the invariable component is the hardware.</a:t>
            </a:r>
          </a:p>
        </p:txBody>
      </p:sp>
      <p:pic>
        <p:nvPicPr>
          <p:cNvPr id="1026" name="Picture 2" descr="7.3 Being more secure | Computer software | Siyavula">
            <a:extLst>
              <a:ext uri="{FF2B5EF4-FFF2-40B4-BE49-F238E27FC236}">
                <a16:creationId xmlns:a16="http://schemas.microsoft.com/office/drawing/2014/main" id="{6439939D-4ADC-784A-5277-A58624D4B6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5021" y="1382173"/>
            <a:ext cx="3546979" cy="2253279"/>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oogle Shape;1055;p56">
            <a:extLst>
              <a:ext uri="{FF2B5EF4-FFF2-40B4-BE49-F238E27FC236}">
                <a16:creationId xmlns:a16="http://schemas.microsoft.com/office/drawing/2014/main" id="{337022E5-D9CF-12C8-E85D-C515F7222291}"/>
              </a:ext>
            </a:extLst>
          </p:cNvPr>
          <p:cNvGrpSpPr/>
          <p:nvPr/>
        </p:nvGrpSpPr>
        <p:grpSpPr>
          <a:xfrm>
            <a:off x="259172" y="3712789"/>
            <a:ext cx="3011361" cy="1196892"/>
            <a:chOff x="5063657" y="2023616"/>
            <a:chExt cx="2304300" cy="609115"/>
          </a:xfrm>
        </p:grpSpPr>
        <p:sp>
          <p:nvSpPr>
            <p:cNvPr id="3" name="Google Shape;1056;p56">
              <a:extLst>
                <a:ext uri="{FF2B5EF4-FFF2-40B4-BE49-F238E27FC236}">
                  <a16:creationId xmlns:a16="http://schemas.microsoft.com/office/drawing/2014/main" id="{D0694035-B826-7F84-059D-6EF9BC60CC9F}"/>
                </a:ext>
              </a:extLst>
            </p:cNvPr>
            <p:cNvSpPr/>
            <p:nvPr/>
          </p:nvSpPr>
          <p:spPr>
            <a:xfrm>
              <a:off x="5063657" y="2023616"/>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57;p56">
              <a:extLst>
                <a:ext uri="{FF2B5EF4-FFF2-40B4-BE49-F238E27FC236}">
                  <a16:creationId xmlns:a16="http://schemas.microsoft.com/office/drawing/2014/main" id="{39B2E123-399B-D9BF-5606-EC2BC9DED8E5}"/>
                </a:ext>
              </a:extLst>
            </p:cNvPr>
            <p:cNvSpPr/>
            <p:nvPr/>
          </p:nvSpPr>
          <p:spPr>
            <a:xfrm>
              <a:off x="5063657" y="2102331"/>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latin typeface="Algerian" panose="04020705040A02060702" pitchFamily="82" charset="0"/>
                </a:rPr>
                <a:t>COMPUTER SOFTWARE</a:t>
              </a:r>
              <a:endParaRPr sz="1800" dirty="0">
                <a:latin typeface="Algerian" panose="04020705040A02060702" pitchFamily="82" charset="0"/>
              </a:endParaRPr>
            </a:p>
          </p:txBody>
        </p:sp>
      </p:grpSp>
    </p:spTree>
    <p:extLst>
      <p:ext uri="{BB962C8B-B14F-4D97-AF65-F5344CB8AC3E}">
        <p14:creationId xmlns:p14="http://schemas.microsoft.com/office/powerpoint/2010/main" val="226864825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5091695" y="2041741"/>
            <a:ext cx="3125435" cy="1815882"/>
          </a:xfrm>
          <a:prstGeom prst="rect">
            <a:avLst/>
          </a:prstGeom>
          <a:solidFill>
            <a:schemeClr val="tx1"/>
          </a:solidFill>
        </p:spPr>
        <p:txBody>
          <a:bodyPr wrap="square">
            <a:spAutoFit/>
          </a:bodyPr>
          <a:lstStyle/>
          <a:p>
            <a:pPr algn="just"/>
            <a:r>
              <a:rPr lang="en-US" dirty="0">
                <a:latin typeface="Book Antiqua" panose="02040602050305030304" pitchFamily="18" charset="0"/>
              </a:rPr>
              <a:t>The central processing unit (CPU) of a computer is the component that retrieves and executes instructions. A CAD system's CPU is essentially its brain. It is made up of an arithmetic and logic unit (ALU), a control unit, and a number of registers.</a:t>
            </a:r>
          </a:p>
        </p:txBody>
      </p:sp>
      <p:pic>
        <p:nvPicPr>
          <p:cNvPr id="2052" name="Picture 4" descr="Best CPU 2022: Our top rated processors | Trusted Reviews">
            <a:extLst>
              <a:ext uri="{FF2B5EF4-FFF2-40B4-BE49-F238E27FC236}">
                <a16:creationId xmlns:a16="http://schemas.microsoft.com/office/drawing/2014/main" id="{5604852D-A4DE-19B3-FEDB-969C52FA1B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991" y="1285873"/>
            <a:ext cx="3797124" cy="2571750"/>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oogle Shape;1055;p56">
            <a:extLst>
              <a:ext uri="{FF2B5EF4-FFF2-40B4-BE49-F238E27FC236}">
                <a16:creationId xmlns:a16="http://schemas.microsoft.com/office/drawing/2014/main" id="{9DE30CEF-8E42-9A68-9DC7-7D34947AF7E3}"/>
              </a:ext>
            </a:extLst>
          </p:cNvPr>
          <p:cNvGrpSpPr/>
          <p:nvPr/>
        </p:nvGrpSpPr>
        <p:grpSpPr>
          <a:xfrm>
            <a:off x="259172" y="3712789"/>
            <a:ext cx="3011361" cy="1196892"/>
            <a:chOff x="5063657" y="2023616"/>
            <a:chExt cx="2304300" cy="609115"/>
          </a:xfrm>
        </p:grpSpPr>
        <p:sp>
          <p:nvSpPr>
            <p:cNvPr id="3" name="Google Shape;1056;p56">
              <a:extLst>
                <a:ext uri="{FF2B5EF4-FFF2-40B4-BE49-F238E27FC236}">
                  <a16:creationId xmlns:a16="http://schemas.microsoft.com/office/drawing/2014/main" id="{1336D021-F878-2E2D-A791-980D3210CCD4}"/>
                </a:ext>
              </a:extLst>
            </p:cNvPr>
            <p:cNvSpPr/>
            <p:nvPr/>
          </p:nvSpPr>
          <p:spPr>
            <a:xfrm>
              <a:off x="5063657" y="2023616"/>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57;p56">
              <a:extLst>
                <a:ext uri="{FF2B5EF4-FFF2-40B4-BE49-F238E27FC236}">
                  <a16:creationId xmlns:a16="http://schemas.microsoft.com/office/drawing/2014/main" id="{C5E69BEB-EC26-D8B0-1418-67B22EFBF01E}"/>
                </a:ext>
              </a:extLst>
            </p:cNvPr>
            <p:cNvSpPr/>
            <p:nvPr/>
          </p:nvSpPr>
          <p:spPr>
            <a:xfrm>
              <a:off x="5063657" y="2102331"/>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dirty="0">
                  <a:latin typeface="Algerian" panose="04020705040A02060702" pitchFamily="82" charset="0"/>
                </a:rPr>
                <a:t>CPU – Central Processing Unit</a:t>
              </a:r>
              <a:endParaRPr sz="2400" dirty="0">
                <a:latin typeface="Algerian" panose="04020705040A02060702" pitchFamily="82" charset="0"/>
              </a:endParaRPr>
            </a:p>
          </p:txBody>
        </p:sp>
      </p:grpSp>
    </p:spTree>
    <p:extLst>
      <p:ext uri="{BB962C8B-B14F-4D97-AF65-F5344CB8AC3E}">
        <p14:creationId xmlns:p14="http://schemas.microsoft.com/office/powerpoint/2010/main" val="155743778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4" name="TextBox 3">
            <a:extLst>
              <a:ext uri="{FF2B5EF4-FFF2-40B4-BE49-F238E27FC236}">
                <a16:creationId xmlns:a16="http://schemas.microsoft.com/office/drawing/2014/main" id="{F3D1A2FF-D404-D7AA-9DEA-8381862861A0}"/>
              </a:ext>
            </a:extLst>
          </p:cNvPr>
          <p:cNvSpPr txBox="1"/>
          <p:nvPr/>
        </p:nvSpPr>
        <p:spPr>
          <a:xfrm>
            <a:off x="5091695" y="1860987"/>
            <a:ext cx="3125435" cy="2123658"/>
          </a:xfrm>
          <a:prstGeom prst="rect">
            <a:avLst/>
          </a:prstGeom>
          <a:solidFill>
            <a:schemeClr val="tx1"/>
          </a:solidFill>
        </p:spPr>
        <p:txBody>
          <a:bodyPr wrap="square">
            <a:spAutoFit/>
          </a:bodyPr>
          <a:lstStyle/>
          <a:p>
            <a:pPr algn="just"/>
            <a:r>
              <a:rPr lang="en-US" sz="1200" dirty="0">
                <a:latin typeface="Book Antiqua" panose="02040602050305030304" pitchFamily="18" charset="0"/>
              </a:rPr>
              <a:t>The graphics processing unit, or GPU, has emerged as one of the most important types of computing technology for both personal and business use. The GPU, which is designed for parallel processing, is used in a variety of applications, including graphics and video rendering. Although they are best known for their gaming capabilities, GPUs are increasingly being used in creative production and artificial intelligence (AI).</a:t>
            </a:r>
          </a:p>
        </p:txBody>
      </p:sp>
      <p:sp>
        <p:nvSpPr>
          <p:cNvPr id="3" name="Google Shape;1056;p56">
            <a:extLst>
              <a:ext uri="{FF2B5EF4-FFF2-40B4-BE49-F238E27FC236}">
                <a16:creationId xmlns:a16="http://schemas.microsoft.com/office/drawing/2014/main" id="{1336D021-F878-2E2D-A791-980D3210CCD4}"/>
              </a:ext>
            </a:extLst>
          </p:cNvPr>
          <p:cNvSpPr/>
          <p:nvPr/>
        </p:nvSpPr>
        <p:spPr>
          <a:xfrm>
            <a:off x="259172" y="3723421"/>
            <a:ext cx="3011361" cy="1042219"/>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74" name="Picture 2" descr="GPU (Graphics Processing Unit) Definition">
            <a:extLst>
              <a:ext uri="{FF2B5EF4-FFF2-40B4-BE49-F238E27FC236}">
                <a16:creationId xmlns:a16="http://schemas.microsoft.com/office/drawing/2014/main" id="{9A64488C-3208-5477-8E14-B3F2F591B9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5785" y="1246176"/>
            <a:ext cx="3779543" cy="2621286"/>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oogle Shape;1055;p56">
            <a:extLst>
              <a:ext uri="{FF2B5EF4-FFF2-40B4-BE49-F238E27FC236}">
                <a16:creationId xmlns:a16="http://schemas.microsoft.com/office/drawing/2014/main" id="{3D2EABF6-590B-D31C-0597-6DA6D69E16ED}"/>
              </a:ext>
            </a:extLst>
          </p:cNvPr>
          <p:cNvGrpSpPr/>
          <p:nvPr/>
        </p:nvGrpSpPr>
        <p:grpSpPr>
          <a:xfrm>
            <a:off x="259171" y="3718105"/>
            <a:ext cx="3011361" cy="1196892"/>
            <a:chOff x="5063657" y="2023616"/>
            <a:chExt cx="2304300" cy="609115"/>
          </a:xfrm>
        </p:grpSpPr>
        <p:sp>
          <p:nvSpPr>
            <p:cNvPr id="9" name="Google Shape;1056;p56">
              <a:extLst>
                <a:ext uri="{FF2B5EF4-FFF2-40B4-BE49-F238E27FC236}">
                  <a16:creationId xmlns:a16="http://schemas.microsoft.com/office/drawing/2014/main" id="{EFCDD50D-894B-3006-F5A4-B1726615D91C}"/>
                </a:ext>
              </a:extLst>
            </p:cNvPr>
            <p:cNvSpPr/>
            <p:nvPr/>
          </p:nvSpPr>
          <p:spPr>
            <a:xfrm>
              <a:off x="5063657" y="2023616"/>
              <a:ext cx="2304300" cy="53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57;p56">
              <a:extLst>
                <a:ext uri="{FF2B5EF4-FFF2-40B4-BE49-F238E27FC236}">
                  <a16:creationId xmlns:a16="http://schemas.microsoft.com/office/drawing/2014/main" id="{FE4C0D25-3A02-D668-806D-DDF19D07039F}"/>
                </a:ext>
              </a:extLst>
            </p:cNvPr>
            <p:cNvSpPr/>
            <p:nvPr/>
          </p:nvSpPr>
          <p:spPr>
            <a:xfrm>
              <a:off x="5063657" y="2102331"/>
              <a:ext cx="2304300" cy="53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dirty="0">
                  <a:latin typeface="Algerian" panose="04020705040A02060702" pitchFamily="82" charset="0"/>
                </a:rPr>
                <a:t>GPU – Graphic Processing Unit</a:t>
              </a:r>
              <a:endParaRPr sz="2400" dirty="0">
                <a:latin typeface="Algerian" panose="04020705040A02060702" pitchFamily="82" charset="0"/>
              </a:endParaRPr>
            </a:p>
          </p:txBody>
        </p:sp>
      </p:grpSp>
    </p:spTree>
    <p:extLst>
      <p:ext uri="{BB962C8B-B14F-4D97-AF65-F5344CB8AC3E}">
        <p14:creationId xmlns:p14="http://schemas.microsoft.com/office/powerpoint/2010/main" val="340461096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B822188-A0AE-3F29-678E-ACF68D098DA9}"/>
              </a:ext>
            </a:extLst>
          </p:cNvPr>
          <p:cNvSpPr txBox="1"/>
          <p:nvPr/>
        </p:nvSpPr>
        <p:spPr>
          <a:xfrm>
            <a:off x="995235" y="1409838"/>
            <a:ext cx="4572000" cy="461665"/>
          </a:xfrm>
          <a:prstGeom prst="rect">
            <a:avLst/>
          </a:prstGeom>
          <a:solidFill>
            <a:schemeClr val="tx1"/>
          </a:solidFill>
        </p:spPr>
        <p:txBody>
          <a:bodyPr wrap="square">
            <a:spAutoFit/>
          </a:bodyPr>
          <a:lstStyle/>
          <a:p>
            <a:pPr algn="l"/>
            <a:r>
              <a:rPr lang="en-US" sz="2400" b="1" i="0" dirty="0">
                <a:solidFill>
                  <a:schemeClr val="bg1"/>
                </a:solidFill>
                <a:effectLst/>
                <a:latin typeface="Algerian" panose="04020705040A02060702" pitchFamily="82" charset="0"/>
              </a:rPr>
              <a:t>Cross-layer functions </a:t>
            </a:r>
          </a:p>
        </p:txBody>
      </p:sp>
      <p:sp>
        <p:nvSpPr>
          <p:cNvPr id="2" name="TextBox 1">
            <a:extLst>
              <a:ext uri="{FF2B5EF4-FFF2-40B4-BE49-F238E27FC236}">
                <a16:creationId xmlns:a16="http://schemas.microsoft.com/office/drawing/2014/main" id="{EBBFFA93-9BB4-F78D-C411-342C10902C1A}"/>
              </a:ext>
            </a:extLst>
          </p:cNvPr>
          <p:cNvSpPr txBox="1"/>
          <p:nvPr/>
        </p:nvSpPr>
        <p:spPr>
          <a:xfrm>
            <a:off x="1843519" y="2221918"/>
            <a:ext cx="5973642" cy="1600438"/>
          </a:xfrm>
          <a:prstGeom prst="rect">
            <a:avLst/>
          </a:prstGeom>
          <a:solidFill>
            <a:schemeClr val="tx1"/>
          </a:solidFill>
        </p:spPr>
        <p:txBody>
          <a:bodyPr wrap="square">
            <a:spAutoFit/>
          </a:bodyPr>
          <a:lstStyle/>
          <a:p>
            <a:pPr algn="just"/>
            <a:r>
              <a:rPr lang="en-US" dirty="0">
                <a:latin typeface="Book Antiqua" panose="02040602050305030304" pitchFamily="18" charset="0"/>
              </a:rPr>
              <a:t>Cross-layer functions are services that are not bound to a specific layer but may affect multiple layers. Management and security are two orthogonal aspects that involve all layers. These services aim to improve the CIA triad of transmitted data confidentiality, integrity, and availability. In practice, cross-layer functions are the norm, as the availability of a communication service is determined by the interaction of network design and network management protocols.</a:t>
            </a:r>
          </a:p>
        </p:txBody>
      </p:sp>
    </p:spTree>
    <p:extLst>
      <p:ext uri="{BB962C8B-B14F-4D97-AF65-F5344CB8AC3E}">
        <p14:creationId xmlns:p14="http://schemas.microsoft.com/office/powerpoint/2010/main" val="204300340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80" name="Google Shape;880;p52"/>
          <p:cNvGrpSpPr/>
          <p:nvPr/>
        </p:nvGrpSpPr>
        <p:grpSpPr>
          <a:xfrm>
            <a:off x="2459239" y="1749306"/>
            <a:ext cx="4225534" cy="2513468"/>
            <a:chOff x="238125" y="732525"/>
            <a:chExt cx="7130500" cy="4241425"/>
          </a:xfrm>
        </p:grpSpPr>
        <p:sp>
          <p:nvSpPr>
            <p:cNvPr id="881" name="Google Shape;881;p5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2"/>
          <p:cNvSpPr/>
          <p:nvPr/>
        </p:nvSpPr>
        <p:spPr>
          <a:xfrm>
            <a:off x="3139691" y="2493024"/>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270718" y="2727586"/>
            <a:ext cx="183603" cy="183603"/>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BBFFA93-9BB4-F78D-C411-342C10902C1A}"/>
              </a:ext>
            </a:extLst>
          </p:cNvPr>
          <p:cNvSpPr txBox="1"/>
          <p:nvPr/>
        </p:nvSpPr>
        <p:spPr>
          <a:xfrm>
            <a:off x="1651793" y="2265254"/>
            <a:ext cx="5973642" cy="1384995"/>
          </a:xfrm>
          <a:prstGeom prst="rect">
            <a:avLst/>
          </a:prstGeom>
          <a:solidFill>
            <a:schemeClr val="bg1">
              <a:lumMod val="25000"/>
              <a:lumOff val="75000"/>
            </a:schemeClr>
          </a:solidFill>
        </p:spPr>
        <p:txBody>
          <a:bodyPr wrap="square">
            <a:spAutoFit/>
          </a:bodyPr>
          <a:lstStyle/>
          <a:p>
            <a:pPr marL="0" indent="0" algn="l">
              <a:buNone/>
            </a:pPr>
            <a:r>
              <a:rPr lang="en-US" sz="2800" b="0" i="0" dirty="0">
                <a:solidFill>
                  <a:srgbClr val="202122"/>
                </a:solidFill>
                <a:effectLst/>
                <a:latin typeface="Algerian" panose="04020705040A02060702" pitchFamily="82" charset="0"/>
              </a:rPr>
              <a:t> Specific examples of cross-layer functions include the following:</a:t>
            </a:r>
          </a:p>
        </p:txBody>
      </p:sp>
    </p:spTree>
    <p:extLst>
      <p:ext uri="{BB962C8B-B14F-4D97-AF65-F5344CB8AC3E}">
        <p14:creationId xmlns:p14="http://schemas.microsoft.com/office/powerpoint/2010/main" val="3341130274"/>
      </p:ext>
    </p:extLst>
  </p:cSld>
  <p:clrMapOvr>
    <a:masterClrMapping/>
  </p:clrMapOvr>
</p:sld>
</file>

<file path=ppt/theme/theme1.xml><?xml version="1.0" encoding="utf-8"?>
<a:theme xmlns:a="http://schemas.openxmlformats.org/drawingml/2006/main" name="Software Development Agency by Slidesgo">
  <a:themeElements>
    <a:clrScheme name="Simple Light">
      <a:dk1>
        <a:srgbClr val="FFFFFF"/>
      </a:dk1>
      <a:lt1>
        <a:srgbClr val="1B222D"/>
      </a:lt1>
      <a:dk2>
        <a:srgbClr val="F8EF5B"/>
      </a:dk2>
      <a:lt2>
        <a:srgbClr val="92D99C"/>
      </a:lt2>
      <a:accent1>
        <a:srgbClr val="6DC797"/>
      </a:accent1>
      <a:accent2>
        <a:srgbClr val="88A6F3"/>
      </a:accent2>
      <a:accent3>
        <a:srgbClr val="6D65E0"/>
      </a:accent3>
      <a:accent4>
        <a:srgbClr val="FF9BDA"/>
      </a:accent4>
      <a:accent5>
        <a:srgbClr val="EB5358"/>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1022</TotalTime>
  <Words>10530</Words>
  <Application>Microsoft Office PowerPoint</Application>
  <PresentationFormat>On-screen Show (16:9)</PresentationFormat>
  <Paragraphs>314</Paragraphs>
  <Slides>150</Slides>
  <Notes>143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150</vt:i4>
      </vt:variant>
    </vt:vector>
  </HeadingPairs>
  <TitlesOfParts>
    <vt:vector size="161" baseType="lpstr">
      <vt:lpstr>Cabin</vt:lpstr>
      <vt:lpstr>Epilogue</vt:lpstr>
      <vt:lpstr>Arial</vt:lpstr>
      <vt:lpstr>Algerian</vt:lpstr>
      <vt:lpstr>Times New Roman</vt:lpstr>
      <vt:lpstr>inter-regular</vt:lpstr>
      <vt:lpstr>Wingdings</vt:lpstr>
      <vt:lpstr>Copperplate Gothic Bold</vt:lpstr>
      <vt:lpstr>Book Antiqua</vt:lpstr>
      <vt:lpstr>inter-bold</vt:lpstr>
      <vt:lpstr>Software Development Agency by Slidesgo</vt:lpstr>
      <vt:lpstr>MY POWERPOINT FOR COMPUTER NETWORK </vt:lpstr>
      <vt:lpstr>AGENDA</vt:lpstr>
      <vt:lpstr>Goals of networks</vt:lpstr>
      <vt:lpstr>PowerPoint Presentation</vt:lpstr>
      <vt:lpstr>EXAMPLES OF COMPUTER  NETWORK</vt:lpstr>
      <vt:lpstr>PowerPoint Presentation</vt:lpstr>
      <vt:lpstr>Computer networks and the internet</vt:lpstr>
      <vt:lpstr>PowerPoint Presentation</vt:lpstr>
      <vt:lpstr>HOW DO THEY WORK?</vt:lpstr>
      <vt:lpstr>PowerPoint Presentation</vt:lpstr>
      <vt:lpstr>Architecture</vt:lpstr>
      <vt:lpstr>PowerPoint Presentation</vt:lpstr>
      <vt:lpstr>Main types of network architecture</vt:lpstr>
      <vt:lpstr>PowerPoint Presentation</vt:lpstr>
      <vt:lpstr>PowerPoint Presentation</vt:lpstr>
      <vt:lpstr>PowerPoint Presentation</vt:lpstr>
      <vt:lpstr>PowerPoint Presentation</vt:lpstr>
      <vt:lpstr>About us</vt:lpstr>
      <vt:lpstr>PowerPoint Presentation</vt:lpstr>
      <vt:lpstr>01</vt:lpstr>
      <vt:lpstr>WAN (Wide-Area Network)</vt:lpstr>
      <vt:lpstr>02</vt:lpstr>
      <vt:lpstr>Metropolitan Area Network / man </vt:lpstr>
      <vt:lpstr>Metropolitan Area Network  (MAN) </vt:lpstr>
      <vt:lpstr>03</vt:lpstr>
      <vt:lpstr>PowerPoint Presentation</vt:lpstr>
      <vt:lpstr>The LAN, or local area network, links network components so that workstations and personal computers can exchange information, resources, and software. The TCP/IP protocol's private addressing scheme is used to connect the collection of computers and devices together via a switch or stack of switches. On the local network, private addresses are distinct from those of other computers. At the edge of a LAN, routers are located, linking them to the broader WAN.Due to the small number of connected computers, data transfers relatively quickly. The connections must by definition be made using reasonably cheap and fast technology (Such as hubs, network adapters, and Ethernet cables). LANs only reach a few locations due to their tiny size.</vt:lpstr>
      <vt:lpstr>04</vt:lpstr>
      <vt:lpstr>PowerPoint Presentation</vt:lpstr>
      <vt:lpstr>PowerPoint Presentation</vt:lpstr>
      <vt:lpstr>05</vt:lpstr>
      <vt:lpstr>PowerPoint Presentation</vt:lpstr>
      <vt:lpstr>PowerPoint Presentation</vt:lpstr>
      <vt:lpstr>06</vt:lpstr>
      <vt:lpstr>PowerPoint Presentation</vt:lpstr>
      <vt:lpstr>PowerPoint Presentation</vt:lpstr>
      <vt:lpstr>07</vt:lpstr>
      <vt:lpstr>PowerPoint Presentation</vt:lpstr>
      <vt:lpstr>PowerPoint Presentation</vt:lpstr>
      <vt:lpstr>08</vt:lpstr>
      <vt:lpstr>PowerPoint Presentation</vt:lpstr>
      <vt:lpstr>PowerPoint Presentation</vt:lpstr>
      <vt:lpstr>09</vt:lpstr>
      <vt:lpstr>PowerPoint Presentation</vt:lpstr>
      <vt:lpstr>PowerPoint Presentation</vt:lpstr>
      <vt:lpstr>PowerPoint Presentation</vt:lpstr>
      <vt:lpstr>PowerPoint Presentation</vt:lpstr>
      <vt:lpstr>Repeaters</vt:lpstr>
      <vt:lpstr>MODEM</vt:lpstr>
      <vt:lpstr>hubs</vt:lpstr>
      <vt:lpstr>bridges</vt:lpstr>
      <vt:lpstr>switch</vt:lpstr>
      <vt:lpstr>routers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OSI MODEL </vt:lpstr>
      <vt:lpstr>TCP/IP MODEL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Network Topology</vt:lpstr>
      <vt:lpstr>Basic Categories of network topologies</vt:lpstr>
      <vt:lpstr>Different types of topology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Networking Commands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Internet protocol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POWERPOINT FOR COMPUTER NETWORK</dc:title>
  <dc:creator>owner</dc:creator>
  <cp:lastModifiedBy>Mark Jay Pecjo</cp:lastModifiedBy>
  <cp:revision>30</cp:revision>
  <dcterms:modified xsi:type="dcterms:W3CDTF">2023-01-10T19:16:11Z</dcterms:modified>
</cp:coreProperties>
</file>